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2"/>
  </p:notesMasterIdLst>
  <p:sldIdLst>
    <p:sldId id="258" r:id="rId2"/>
    <p:sldId id="263" r:id="rId3"/>
    <p:sldId id="264" r:id="rId4"/>
    <p:sldId id="259" r:id="rId5"/>
    <p:sldId id="260" r:id="rId6"/>
    <p:sldId id="261" r:id="rId7"/>
    <p:sldId id="262" r:id="rId8"/>
    <p:sldId id="265" r:id="rId9"/>
    <p:sldId id="266" r:id="rId10"/>
    <p:sldId id="267" r:id="rId11"/>
    <p:sldId id="269" r:id="rId12"/>
    <p:sldId id="270" r:id="rId13"/>
    <p:sldId id="268" r:id="rId14"/>
    <p:sldId id="271" r:id="rId15"/>
    <p:sldId id="272" r:id="rId16"/>
    <p:sldId id="273" r:id="rId17"/>
    <p:sldId id="277" r:id="rId18"/>
    <p:sldId id="280" r:id="rId19"/>
    <p:sldId id="281" r:id="rId20"/>
    <p:sldId id="282"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B3E670F-D870-3244-A510-49A463E7F58B}" v="3" dt="2025-11-21T14:38:56.56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655"/>
    <p:restoredTop sz="87745"/>
  </p:normalViewPr>
  <p:slideViewPr>
    <p:cSldViewPr snapToGrid="0">
      <p:cViewPr varScale="1">
        <p:scale>
          <a:sx n="133" d="100"/>
          <a:sy n="133" d="100"/>
        </p:scale>
        <p:origin x="1608" y="2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14B1F57-4CC2-DE41-A817-0B450DFCF228}" type="datetimeFigureOut">
              <a:rPr lang="en-US" smtClean="0"/>
              <a:t>11/20/25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D021625-DAF0-E24F-A7DD-D5EA5B2C8CA2}" type="slidenum">
              <a:rPr lang="en-US" smtClean="0"/>
              <a:t>‹#›</a:t>
            </a:fld>
            <a:endParaRPr lang="en-US"/>
          </a:p>
        </p:txBody>
      </p:sp>
    </p:spTree>
    <p:extLst>
      <p:ext uri="{BB962C8B-B14F-4D97-AF65-F5344CB8AC3E}">
        <p14:creationId xmlns:p14="http://schemas.microsoft.com/office/powerpoint/2010/main" val="42292617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D021625-DAF0-E24F-A7DD-D5EA5B2C8CA2}" type="slidenum">
              <a:rPr lang="en-US" smtClean="0"/>
              <a:t>1</a:t>
            </a:fld>
            <a:endParaRPr lang="en-US"/>
          </a:p>
        </p:txBody>
      </p:sp>
    </p:spTree>
    <p:extLst>
      <p:ext uri="{BB962C8B-B14F-4D97-AF65-F5344CB8AC3E}">
        <p14:creationId xmlns:p14="http://schemas.microsoft.com/office/powerpoint/2010/main" val="33267409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6.0. This tab will be added and expanded after clicking “Add Site” button. </a:t>
            </a:r>
          </a:p>
          <a:p>
            <a:r>
              <a:rPr lang="en-US" dirty="0"/>
              <a:t>6.1. Users can type in amino acid numbers or toggle through the numbers.</a:t>
            </a:r>
          </a:p>
          <a:p>
            <a:r>
              <a:rPr lang="en-US" dirty="0"/>
              <a:t>6.2. When N/S/T are selected in 6.1, the amino acid atom linked to N- or O-glycan will appear automatically. If users are looking for other amino acid/atoms for glycosylation, look up </a:t>
            </a:r>
            <a:r>
              <a:rPr lang="en-US" dirty="0" err="1"/>
              <a:t>PDBeChem</a:t>
            </a:r>
            <a:r>
              <a:rPr lang="en-US" dirty="0"/>
              <a:t> for the atom: https://</a:t>
            </a:r>
            <a:r>
              <a:rPr lang="en-US" dirty="0" err="1"/>
              <a:t>www.ebi.ac.uk</a:t>
            </a:r>
            <a:r>
              <a:rPr lang="en-US" dirty="0"/>
              <a:t>/</a:t>
            </a:r>
            <a:r>
              <a:rPr lang="en-US" dirty="0" err="1"/>
              <a:t>pdbe-srv</a:t>
            </a:r>
            <a:r>
              <a:rPr lang="en-US" dirty="0"/>
              <a:t>/</a:t>
            </a:r>
            <a:r>
              <a:rPr lang="en-US" dirty="0" err="1"/>
              <a:t>pdbechem</a:t>
            </a:r>
            <a:r>
              <a:rPr lang="en-US" dirty="0"/>
              <a:t>/</a:t>
            </a:r>
          </a:p>
          <a:p>
            <a:r>
              <a:rPr lang="en-US" dirty="0"/>
              <a:t>6.3. Please refer to 5.2 for using </a:t>
            </a:r>
            <a:r>
              <a:rPr lang="en-US" dirty="0" err="1"/>
              <a:t>SugarDrawer</a:t>
            </a:r>
            <a:r>
              <a:rPr lang="en-US" dirty="0"/>
              <a:t>.</a:t>
            </a:r>
          </a:p>
          <a:p>
            <a:endParaRPr lang="en-US" dirty="0"/>
          </a:p>
        </p:txBody>
      </p:sp>
      <p:sp>
        <p:nvSpPr>
          <p:cNvPr id="4" name="Slide Number Placeholder 3"/>
          <p:cNvSpPr>
            <a:spLocks noGrp="1"/>
          </p:cNvSpPr>
          <p:nvPr>
            <p:ph type="sldNum" sz="quarter" idx="5"/>
          </p:nvPr>
        </p:nvSpPr>
        <p:spPr/>
        <p:txBody>
          <a:bodyPr/>
          <a:lstStyle/>
          <a:p>
            <a:fld id="{7D021625-DAF0-E24F-A7DD-D5EA5B2C8CA2}" type="slidenum">
              <a:rPr lang="en-US" smtClean="0"/>
              <a:t>10</a:t>
            </a:fld>
            <a:endParaRPr lang="en-US"/>
          </a:p>
        </p:txBody>
      </p:sp>
    </p:spTree>
    <p:extLst>
      <p:ext uri="{BB962C8B-B14F-4D97-AF65-F5344CB8AC3E}">
        <p14:creationId xmlns:p14="http://schemas.microsoft.com/office/powerpoint/2010/main" val="38921964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D021625-DAF0-E24F-A7DD-D5EA5B2C8CA2}" type="slidenum">
              <a:rPr lang="en-US" smtClean="0"/>
              <a:t>11</a:t>
            </a:fld>
            <a:endParaRPr lang="en-US"/>
          </a:p>
        </p:txBody>
      </p:sp>
    </p:spTree>
    <p:extLst>
      <p:ext uri="{BB962C8B-B14F-4D97-AF65-F5344CB8AC3E}">
        <p14:creationId xmlns:p14="http://schemas.microsoft.com/office/powerpoint/2010/main" val="29287148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Enter job name. Space and other special symbols are not allowed.</a:t>
            </a:r>
          </a:p>
          <a:p>
            <a:r>
              <a:rPr lang="en-US" dirty="0"/>
              <a:t>2. Click the button to add a ligand. If users are interested in a second ligand, click the button again.</a:t>
            </a:r>
          </a:p>
          <a:p>
            <a:endParaRPr lang="en-US" dirty="0"/>
          </a:p>
        </p:txBody>
      </p:sp>
      <p:sp>
        <p:nvSpPr>
          <p:cNvPr id="4" name="Slide Number Placeholder 3"/>
          <p:cNvSpPr>
            <a:spLocks noGrp="1"/>
          </p:cNvSpPr>
          <p:nvPr>
            <p:ph type="sldNum" sz="quarter" idx="5"/>
          </p:nvPr>
        </p:nvSpPr>
        <p:spPr/>
        <p:txBody>
          <a:bodyPr/>
          <a:lstStyle/>
          <a:p>
            <a:fld id="{7D021625-DAF0-E24F-A7DD-D5EA5B2C8CA2}" type="slidenum">
              <a:rPr lang="en-US" smtClean="0"/>
              <a:t>12</a:t>
            </a:fld>
            <a:endParaRPr lang="en-US"/>
          </a:p>
        </p:txBody>
      </p:sp>
    </p:spTree>
    <p:extLst>
      <p:ext uri="{BB962C8B-B14F-4D97-AF65-F5344CB8AC3E}">
        <p14:creationId xmlns:p14="http://schemas.microsoft.com/office/powerpoint/2010/main" val="21949330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3. Paste in </a:t>
            </a:r>
            <a:r>
              <a:rPr lang="en-US" dirty="0" err="1"/>
              <a:t>GlycoCT</a:t>
            </a:r>
            <a:r>
              <a:rPr lang="en-US" dirty="0"/>
              <a:t> ID from your favorite </a:t>
            </a:r>
            <a:r>
              <a:rPr lang="en-US" dirty="0" err="1"/>
              <a:t>glycoinformatics</a:t>
            </a:r>
            <a:r>
              <a:rPr lang="en-US" dirty="0"/>
              <a:t> database or click the pencil icon to pop up </a:t>
            </a:r>
            <a:r>
              <a:rPr lang="en-US" dirty="0" err="1"/>
              <a:t>SugarDrawer</a:t>
            </a:r>
            <a:r>
              <a:rPr lang="en-US" dirty="0"/>
              <a:t> to draw glycans. Please see the following pages for more details.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4. Click the button to </a:t>
            </a:r>
            <a:r>
              <a:rPr lang="en-US" sz="1200" kern="1200" dirty="0">
                <a:solidFill>
                  <a:schemeClr val="tx1"/>
                </a:solidFill>
                <a:effectLst/>
                <a:latin typeface="+mn-lt"/>
                <a:ea typeface="+mn-ea"/>
                <a:cs typeface="+mn-cs"/>
              </a:rPr>
              <a:t>to look up glycan structures in </a:t>
            </a:r>
            <a:r>
              <a:rPr lang="en-US" sz="1200" kern="1200" dirty="0" err="1">
                <a:solidFill>
                  <a:schemeClr val="tx1"/>
                </a:solidFill>
                <a:effectLst/>
                <a:latin typeface="+mn-lt"/>
                <a:ea typeface="+mn-ea"/>
                <a:cs typeface="+mn-cs"/>
              </a:rPr>
              <a:t>GlyTouCan</a:t>
            </a:r>
            <a:r>
              <a:rPr lang="en-US" sz="1200" kern="1200" dirty="0">
                <a:solidFill>
                  <a:schemeClr val="tx1"/>
                </a:solidFill>
                <a:effectLst/>
                <a:latin typeface="+mn-lt"/>
                <a:ea typeface="+mn-ea"/>
                <a:cs typeface="+mn-cs"/>
              </a:rPr>
              <a:t> and </a:t>
            </a:r>
            <a:r>
              <a:rPr lang="en-US" sz="1200" kern="1200" dirty="0" err="1">
                <a:solidFill>
                  <a:schemeClr val="tx1"/>
                </a:solidFill>
                <a:effectLst/>
                <a:latin typeface="+mn-lt"/>
                <a:ea typeface="+mn-ea"/>
                <a:cs typeface="+mn-cs"/>
              </a:rPr>
              <a:t>GlyGen</a:t>
            </a:r>
            <a:r>
              <a:rPr lang="en-US" sz="1200" kern="1200" dirty="0">
                <a:solidFill>
                  <a:schemeClr val="tx1"/>
                </a:solidFill>
                <a:effectLst/>
                <a:latin typeface="+mn-lt"/>
                <a:ea typeface="+mn-ea"/>
                <a:cs typeface="+mn-cs"/>
              </a:rPr>
              <a:t> databases to import the corresponding glycan ID into the JSON file. </a:t>
            </a:r>
            <a:r>
              <a:rPr lang="en-US" dirty="0"/>
              <a:t>The ID will be attached into the corresponding description field.</a:t>
            </a:r>
          </a:p>
          <a:p>
            <a:r>
              <a:rPr lang="en-US" dirty="0"/>
              <a:t>5. Click the button to download the whole JSON file.</a:t>
            </a:r>
          </a:p>
          <a:p>
            <a:endParaRPr lang="en-US" dirty="0"/>
          </a:p>
        </p:txBody>
      </p:sp>
      <p:sp>
        <p:nvSpPr>
          <p:cNvPr id="4" name="Slide Number Placeholder 3"/>
          <p:cNvSpPr>
            <a:spLocks noGrp="1"/>
          </p:cNvSpPr>
          <p:nvPr>
            <p:ph type="sldNum" sz="quarter" idx="5"/>
          </p:nvPr>
        </p:nvSpPr>
        <p:spPr/>
        <p:txBody>
          <a:bodyPr/>
          <a:lstStyle/>
          <a:p>
            <a:fld id="{7D021625-DAF0-E24F-A7DD-D5EA5B2C8CA2}" type="slidenum">
              <a:rPr lang="en-US" smtClean="0"/>
              <a:t>13</a:t>
            </a:fld>
            <a:endParaRPr lang="en-US"/>
          </a:p>
        </p:txBody>
      </p:sp>
    </p:spTree>
    <p:extLst>
      <p:ext uri="{BB962C8B-B14F-4D97-AF65-F5344CB8AC3E}">
        <p14:creationId xmlns:p14="http://schemas.microsoft.com/office/powerpoint/2010/main" val="4655628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047B4D-FBD6-0ECF-45FF-932B1FD1F1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BA576E-E405-FD62-A395-BDAADD13D2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D06A16E-B042-CE7A-A000-52D678D49732}"/>
              </a:ext>
            </a:extLst>
          </p:cNvPr>
          <p:cNvSpPr>
            <a:spLocks noGrp="1"/>
          </p:cNvSpPr>
          <p:nvPr>
            <p:ph type="body" idx="1"/>
          </p:nvPr>
        </p:nvSpPr>
        <p:spPr/>
        <p:txBody>
          <a:bodyPr/>
          <a:lstStyle/>
          <a:p>
            <a:r>
              <a:rPr lang="en-US" dirty="0"/>
              <a:t>3.1. Click the pencil icon to pop up </a:t>
            </a:r>
            <a:r>
              <a:rPr lang="en-US" dirty="0" err="1"/>
              <a:t>SugarDrawer</a:t>
            </a:r>
            <a:r>
              <a:rPr lang="en-US" dirty="0"/>
              <a:t>.</a:t>
            </a:r>
          </a:p>
          <a:p>
            <a:r>
              <a:rPr lang="en-US" dirty="0"/>
              <a:t>3.2. In the </a:t>
            </a:r>
            <a:r>
              <a:rPr lang="en-US" dirty="0" err="1"/>
              <a:t>SugarDrawer</a:t>
            </a:r>
            <a:r>
              <a:rPr lang="en-US" dirty="0"/>
              <a:t>, there are pre-built glycan templates that users can load them to start the glycan drawing process.</a:t>
            </a:r>
          </a:p>
          <a:p>
            <a:r>
              <a:rPr lang="en-US" dirty="0"/>
              <a:t>3.3. Click the monosaccharides in the shortcut menu bar above to extend the glycan structure. If the monosaccharides are not in the shortcut, click the “Add Monosaccharide” button to expand the monosaccharide table.</a:t>
            </a:r>
          </a:p>
          <a:p>
            <a:r>
              <a:rPr lang="en-US" dirty="0"/>
              <a:t>3.3.1. Click the linkage line at the reducing end or between monosaccharides to pop up the anomer/linkage selection panel. Anomer and linkages must be defined to properly export the glycan </a:t>
            </a:r>
            <a:r>
              <a:rPr lang="en-US" dirty="0" err="1"/>
              <a:t>bondedAtomPairs</a:t>
            </a:r>
            <a:r>
              <a:rPr lang="en-US" dirty="0"/>
              <a:t>.</a:t>
            </a:r>
          </a:p>
          <a:p>
            <a:r>
              <a:rPr lang="en-US" dirty="0"/>
              <a:t>3.3.2. Right click the monosaccharide to pop up the isomer panel if users are using rare monosaccharides.</a:t>
            </a:r>
          </a:p>
          <a:p>
            <a:r>
              <a:rPr lang="en-US" dirty="0"/>
              <a:t>3.4. Sul (sulfation), N-Sul (N-sulfation), Pho (phosphorylation), Ac (acetylation) and O-Me (methylation) are the substituents that are supported for </a:t>
            </a:r>
            <a:r>
              <a:rPr lang="en-US" dirty="0" err="1"/>
              <a:t>bondedAtomPairs</a:t>
            </a:r>
            <a:r>
              <a:rPr lang="en-US" dirty="0"/>
              <a:t> generation.</a:t>
            </a:r>
          </a:p>
          <a:p>
            <a:r>
              <a:rPr lang="en-US" dirty="0"/>
              <a:t>3.5. Click the button to export </a:t>
            </a:r>
            <a:r>
              <a:rPr lang="en-US" dirty="0" err="1"/>
              <a:t>GlycoCT</a:t>
            </a:r>
            <a:r>
              <a:rPr lang="en-US" dirty="0"/>
              <a:t>. The glycan </a:t>
            </a:r>
            <a:r>
              <a:rPr lang="en-US" dirty="0" err="1"/>
              <a:t>bondedAtomPairs</a:t>
            </a:r>
            <a:r>
              <a:rPr lang="en-US" dirty="0"/>
              <a:t> will be converted automatically.</a:t>
            </a:r>
          </a:p>
          <a:p>
            <a:endParaRPr lang="en-US" dirty="0"/>
          </a:p>
        </p:txBody>
      </p:sp>
      <p:sp>
        <p:nvSpPr>
          <p:cNvPr id="4" name="Slide Number Placeholder 3">
            <a:extLst>
              <a:ext uri="{FF2B5EF4-FFF2-40B4-BE49-F238E27FC236}">
                <a16:creationId xmlns:a16="http://schemas.microsoft.com/office/drawing/2014/main" id="{D98D28C2-F9B5-79C1-55AB-E57FADC5638F}"/>
              </a:ext>
            </a:extLst>
          </p:cNvPr>
          <p:cNvSpPr>
            <a:spLocks noGrp="1"/>
          </p:cNvSpPr>
          <p:nvPr>
            <p:ph type="sldNum" sz="quarter" idx="5"/>
          </p:nvPr>
        </p:nvSpPr>
        <p:spPr/>
        <p:txBody>
          <a:bodyPr/>
          <a:lstStyle/>
          <a:p>
            <a:fld id="{7D021625-DAF0-E24F-A7DD-D5EA5B2C8CA2}" type="slidenum">
              <a:rPr lang="en-US" smtClean="0"/>
              <a:t>14</a:t>
            </a:fld>
            <a:endParaRPr lang="en-US"/>
          </a:p>
        </p:txBody>
      </p:sp>
    </p:spTree>
    <p:extLst>
      <p:ext uri="{BB962C8B-B14F-4D97-AF65-F5344CB8AC3E}">
        <p14:creationId xmlns:p14="http://schemas.microsoft.com/office/powerpoint/2010/main" val="1180623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D021625-DAF0-E24F-A7DD-D5EA5B2C8CA2}" type="slidenum">
              <a:rPr lang="en-US" smtClean="0"/>
              <a:t>15</a:t>
            </a:fld>
            <a:endParaRPr lang="en-US"/>
          </a:p>
        </p:txBody>
      </p:sp>
    </p:spTree>
    <p:extLst>
      <p:ext uri="{BB962C8B-B14F-4D97-AF65-F5344CB8AC3E}">
        <p14:creationId xmlns:p14="http://schemas.microsoft.com/office/powerpoint/2010/main" val="28950771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D021625-DAF0-E24F-A7DD-D5EA5B2C8CA2}" type="slidenum">
              <a:rPr lang="en-US" smtClean="0"/>
              <a:t>16</a:t>
            </a:fld>
            <a:endParaRPr lang="en-US"/>
          </a:p>
        </p:txBody>
      </p:sp>
    </p:spTree>
    <p:extLst>
      <p:ext uri="{BB962C8B-B14F-4D97-AF65-F5344CB8AC3E}">
        <p14:creationId xmlns:p14="http://schemas.microsoft.com/office/powerpoint/2010/main" val="33435622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3CCA2F-5479-0F8C-7FE5-E93192703E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FD4859-AC40-19F0-85CB-0BFD3A80D4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90A5F2-35CE-2544-6145-F4F666091CC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E42B606-EEEC-5D21-2195-295BC24C19AF}"/>
              </a:ext>
            </a:extLst>
          </p:cNvPr>
          <p:cNvSpPr>
            <a:spLocks noGrp="1"/>
          </p:cNvSpPr>
          <p:nvPr>
            <p:ph type="sldNum" sz="quarter" idx="5"/>
          </p:nvPr>
        </p:nvSpPr>
        <p:spPr/>
        <p:txBody>
          <a:bodyPr/>
          <a:lstStyle/>
          <a:p>
            <a:fld id="{7D021625-DAF0-E24F-A7DD-D5EA5B2C8CA2}" type="slidenum">
              <a:rPr lang="en-US" smtClean="0"/>
              <a:t>17</a:t>
            </a:fld>
            <a:endParaRPr lang="en-US"/>
          </a:p>
        </p:txBody>
      </p:sp>
    </p:spTree>
    <p:extLst>
      <p:ext uri="{BB962C8B-B14F-4D97-AF65-F5344CB8AC3E}">
        <p14:creationId xmlns:p14="http://schemas.microsoft.com/office/powerpoint/2010/main" val="2515800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D021625-DAF0-E24F-A7DD-D5EA5B2C8CA2}" type="slidenum">
              <a:rPr lang="en-US" smtClean="0"/>
              <a:t>18</a:t>
            </a:fld>
            <a:endParaRPr lang="en-US"/>
          </a:p>
        </p:txBody>
      </p:sp>
    </p:spTree>
    <p:extLst>
      <p:ext uri="{BB962C8B-B14F-4D97-AF65-F5344CB8AC3E}">
        <p14:creationId xmlns:p14="http://schemas.microsoft.com/office/powerpoint/2010/main" val="12222211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D021625-DAF0-E24F-A7DD-D5EA5B2C8CA2}" type="slidenum">
              <a:rPr lang="en-US" smtClean="0"/>
              <a:t>19</a:t>
            </a:fld>
            <a:endParaRPr lang="en-US"/>
          </a:p>
        </p:txBody>
      </p:sp>
    </p:spTree>
    <p:extLst>
      <p:ext uri="{BB962C8B-B14F-4D97-AF65-F5344CB8AC3E}">
        <p14:creationId xmlns:p14="http://schemas.microsoft.com/office/powerpoint/2010/main" val="3801066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Enter job name. Space and other special symbols are not allowed.</a:t>
            </a:r>
          </a:p>
          <a:p>
            <a:r>
              <a:rPr lang="en-US" dirty="0"/>
              <a:t>2. Click the button to add a protein. If users are interested in a second protein, click the button again.</a:t>
            </a:r>
          </a:p>
        </p:txBody>
      </p:sp>
      <p:sp>
        <p:nvSpPr>
          <p:cNvPr id="4" name="Slide Number Placeholder 3"/>
          <p:cNvSpPr>
            <a:spLocks noGrp="1"/>
          </p:cNvSpPr>
          <p:nvPr>
            <p:ph type="sldNum" sz="quarter" idx="5"/>
          </p:nvPr>
        </p:nvSpPr>
        <p:spPr/>
        <p:txBody>
          <a:bodyPr/>
          <a:lstStyle/>
          <a:p>
            <a:fld id="{7D021625-DAF0-E24F-A7DD-D5EA5B2C8CA2}" type="slidenum">
              <a:rPr lang="en-US" smtClean="0"/>
              <a:t>2</a:t>
            </a:fld>
            <a:endParaRPr lang="en-US"/>
          </a:p>
        </p:txBody>
      </p:sp>
    </p:spTree>
    <p:extLst>
      <p:ext uri="{BB962C8B-B14F-4D97-AF65-F5344CB8AC3E}">
        <p14:creationId xmlns:p14="http://schemas.microsoft.com/office/powerpoint/2010/main" val="12539338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D021625-DAF0-E24F-A7DD-D5EA5B2C8CA2}" type="slidenum">
              <a:rPr lang="en-US" smtClean="0"/>
              <a:t>20</a:t>
            </a:fld>
            <a:endParaRPr lang="en-US"/>
          </a:p>
        </p:txBody>
      </p:sp>
    </p:spTree>
    <p:extLst>
      <p:ext uri="{BB962C8B-B14F-4D97-AF65-F5344CB8AC3E}">
        <p14:creationId xmlns:p14="http://schemas.microsoft.com/office/powerpoint/2010/main" val="31010196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Type in the </a:t>
            </a:r>
            <a:r>
              <a:rPr lang="en-US" dirty="0" err="1"/>
              <a:t>UniProt</a:t>
            </a:r>
            <a:r>
              <a:rPr lang="en-US" dirty="0"/>
              <a:t> accession ID to fetch the protein sequence, or paste the amino sequence directly. Only when fetching from </a:t>
            </a:r>
            <a:r>
              <a:rPr lang="en-US" dirty="0" err="1"/>
              <a:t>UniProt</a:t>
            </a:r>
            <a:r>
              <a:rPr lang="en-US" dirty="0"/>
              <a:t> will JAAG automatically import the ID into the “Description” field below.</a:t>
            </a:r>
          </a:p>
          <a:p>
            <a:r>
              <a:rPr lang="en-US" dirty="0"/>
              <a:t>4. If users are looking into protein homo-multimers, toggle the count to the desire number. </a:t>
            </a:r>
          </a:p>
          <a:p>
            <a:r>
              <a:rPr lang="en-US" dirty="0"/>
              <a:t>5. Click the button to download the whole JSON file.</a:t>
            </a:r>
          </a:p>
        </p:txBody>
      </p:sp>
      <p:sp>
        <p:nvSpPr>
          <p:cNvPr id="4" name="Slide Number Placeholder 3"/>
          <p:cNvSpPr>
            <a:spLocks noGrp="1"/>
          </p:cNvSpPr>
          <p:nvPr>
            <p:ph type="sldNum" sz="quarter" idx="5"/>
          </p:nvPr>
        </p:nvSpPr>
        <p:spPr/>
        <p:txBody>
          <a:bodyPr/>
          <a:lstStyle/>
          <a:p>
            <a:fld id="{7D021625-DAF0-E24F-A7DD-D5EA5B2C8CA2}" type="slidenum">
              <a:rPr lang="en-US" smtClean="0"/>
              <a:t>3</a:t>
            </a:fld>
            <a:endParaRPr lang="en-US"/>
          </a:p>
        </p:txBody>
      </p:sp>
    </p:spTree>
    <p:extLst>
      <p:ext uri="{BB962C8B-B14F-4D97-AF65-F5344CB8AC3E}">
        <p14:creationId xmlns:p14="http://schemas.microsoft.com/office/powerpoint/2010/main" val="34890655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D021625-DAF0-E24F-A7DD-D5EA5B2C8CA2}" type="slidenum">
              <a:rPr lang="en-US" smtClean="0"/>
              <a:t>4</a:t>
            </a:fld>
            <a:endParaRPr lang="en-US"/>
          </a:p>
        </p:txBody>
      </p:sp>
    </p:spTree>
    <p:extLst>
      <p:ext uri="{BB962C8B-B14F-4D97-AF65-F5344CB8AC3E}">
        <p14:creationId xmlns:p14="http://schemas.microsoft.com/office/powerpoint/2010/main" val="13251097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Enter job name. Space and other special symbols are not allowed.</a:t>
            </a:r>
          </a:p>
          <a:p>
            <a:r>
              <a:rPr lang="en-US" dirty="0"/>
              <a:t>2. Click the button to add a protein. If users are interested in a second protein, click the button again.</a:t>
            </a:r>
          </a:p>
        </p:txBody>
      </p:sp>
      <p:sp>
        <p:nvSpPr>
          <p:cNvPr id="4" name="Slide Number Placeholder 3"/>
          <p:cNvSpPr>
            <a:spLocks noGrp="1"/>
          </p:cNvSpPr>
          <p:nvPr>
            <p:ph type="sldNum" sz="quarter" idx="5"/>
          </p:nvPr>
        </p:nvSpPr>
        <p:spPr/>
        <p:txBody>
          <a:bodyPr/>
          <a:lstStyle/>
          <a:p>
            <a:fld id="{7D021625-DAF0-E24F-A7DD-D5EA5B2C8CA2}" type="slidenum">
              <a:rPr lang="en-US" smtClean="0"/>
              <a:t>5</a:t>
            </a:fld>
            <a:endParaRPr lang="en-US"/>
          </a:p>
        </p:txBody>
      </p:sp>
    </p:spTree>
    <p:extLst>
      <p:ext uri="{BB962C8B-B14F-4D97-AF65-F5344CB8AC3E}">
        <p14:creationId xmlns:p14="http://schemas.microsoft.com/office/powerpoint/2010/main" val="32126258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Type in the </a:t>
            </a:r>
            <a:r>
              <a:rPr lang="en-US" dirty="0" err="1"/>
              <a:t>UniProt</a:t>
            </a:r>
            <a:r>
              <a:rPr lang="en-US" dirty="0"/>
              <a:t> accession ID to fetch the protein sequence, or paste the amino sequence directly. Only when fetching by </a:t>
            </a:r>
            <a:r>
              <a:rPr lang="en-US" dirty="0" err="1"/>
              <a:t>UniProt</a:t>
            </a:r>
            <a:r>
              <a:rPr lang="en-US" dirty="0"/>
              <a:t> will JAAG automatically import the ID into the “description” field below.</a:t>
            </a:r>
          </a:p>
          <a:p>
            <a:r>
              <a:rPr lang="en-US" dirty="0"/>
              <a:t>4. If users are looking into protein homo-multimers, toggle the count to the desire number.</a:t>
            </a:r>
          </a:p>
          <a:p>
            <a:r>
              <a:rPr lang="en-US" dirty="0"/>
              <a:t>5. Click the button to automatically add N-glycosylation sites based on </a:t>
            </a:r>
            <a:r>
              <a:rPr lang="en-US" dirty="0" err="1"/>
              <a:t>sequons</a:t>
            </a:r>
            <a:r>
              <a:rPr lang="en-US" dirty="0"/>
              <a:t>. Please see the following pages for more details.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6. Click the button to manually add any glycosylation sites. Please see the following pages for more details.</a:t>
            </a:r>
          </a:p>
          <a:p>
            <a:r>
              <a:rPr lang="en-US" dirty="0"/>
              <a:t>7. Click the button to look up glycan structure in the </a:t>
            </a:r>
            <a:r>
              <a:rPr lang="en-US" dirty="0" err="1"/>
              <a:t>GlyTouCan</a:t>
            </a:r>
            <a:r>
              <a:rPr lang="en-US" dirty="0"/>
              <a:t> and </a:t>
            </a:r>
            <a:r>
              <a:rPr lang="en-US" dirty="0" err="1"/>
              <a:t>GlyGen</a:t>
            </a:r>
            <a:r>
              <a:rPr lang="en-US" dirty="0"/>
              <a:t> database and import the corresponding glycan into the JSON file. The IDs will be placed in the corresponding description field.</a:t>
            </a:r>
          </a:p>
          <a:p>
            <a:r>
              <a:rPr lang="en-US" dirty="0"/>
              <a:t>8. Click the button to download the whole JSON file.</a:t>
            </a:r>
          </a:p>
          <a:p>
            <a:endParaRPr lang="en-US" dirty="0"/>
          </a:p>
        </p:txBody>
      </p:sp>
      <p:sp>
        <p:nvSpPr>
          <p:cNvPr id="4" name="Slide Number Placeholder 3"/>
          <p:cNvSpPr>
            <a:spLocks noGrp="1"/>
          </p:cNvSpPr>
          <p:nvPr>
            <p:ph type="sldNum" sz="quarter" idx="5"/>
          </p:nvPr>
        </p:nvSpPr>
        <p:spPr/>
        <p:txBody>
          <a:bodyPr/>
          <a:lstStyle/>
          <a:p>
            <a:fld id="{7D021625-DAF0-E24F-A7DD-D5EA5B2C8CA2}" type="slidenum">
              <a:rPr lang="en-US" smtClean="0"/>
              <a:t>6</a:t>
            </a:fld>
            <a:endParaRPr lang="en-US"/>
          </a:p>
        </p:txBody>
      </p:sp>
    </p:spTree>
    <p:extLst>
      <p:ext uri="{BB962C8B-B14F-4D97-AF65-F5344CB8AC3E}">
        <p14:creationId xmlns:p14="http://schemas.microsoft.com/office/powerpoint/2010/main" val="2205655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5.0. This tab will be added and expanded after clicking the “Detect </a:t>
            </a:r>
            <a:r>
              <a:rPr lang="en-US" dirty="0" err="1"/>
              <a:t>Sequons</a:t>
            </a:r>
            <a:r>
              <a:rPr lang="en-US" dirty="0"/>
              <a:t>” button.</a:t>
            </a:r>
          </a:p>
          <a:p>
            <a:r>
              <a:rPr lang="en-US" dirty="0"/>
              <a:t>Glycan structures can be introduced using the following three methods: 5.1, 5.2 and 5.3. Users can first use 5.1 or 5.2 to apply the same glycan to all N-glycan sites, then modify each site individually in 5.3.</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5.1. </a:t>
            </a:r>
            <a:r>
              <a:rPr lang="en-US" sz="1200" kern="1200" dirty="0">
                <a:solidFill>
                  <a:schemeClr val="tx1"/>
                </a:solidFill>
                <a:effectLst/>
                <a:latin typeface="+mn-lt"/>
                <a:ea typeface="+mn-ea"/>
                <a:cs typeface="+mn-cs"/>
              </a:rPr>
              <a:t>Select glycan structures from a library of pre-built N-glycan templates.</a:t>
            </a:r>
            <a:r>
              <a:rPr lang="en-US" dirty="0"/>
              <a:t> Please see the following pages for more details.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5.2. Paste in </a:t>
            </a:r>
            <a:r>
              <a:rPr lang="en-US" dirty="0" err="1"/>
              <a:t>GlycoCT</a:t>
            </a:r>
            <a:r>
              <a:rPr lang="en-US" dirty="0"/>
              <a:t> from your favorite </a:t>
            </a:r>
            <a:r>
              <a:rPr lang="en-US" dirty="0" err="1"/>
              <a:t>glycoinformatics</a:t>
            </a:r>
            <a:r>
              <a:rPr lang="en-US" dirty="0"/>
              <a:t> database or click the pencil icon to open the pop-up </a:t>
            </a:r>
            <a:r>
              <a:rPr lang="en-US" dirty="0" err="1"/>
              <a:t>SugarDrawer</a:t>
            </a:r>
            <a:r>
              <a:rPr lang="en-US" dirty="0"/>
              <a:t> tool to draw glycans. This will apply to all N-glycosylation sites. Please see the following pages for more details.</a:t>
            </a:r>
          </a:p>
          <a:p>
            <a:r>
              <a:rPr lang="en-US" dirty="0"/>
              <a:t>5.3. Paste in </a:t>
            </a:r>
            <a:r>
              <a:rPr lang="en-US" dirty="0" err="1"/>
              <a:t>GlycoCT</a:t>
            </a:r>
            <a:r>
              <a:rPr lang="en-US" dirty="0"/>
              <a:t> from your favorite </a:t>
            </a:r>
            <a:r>
              <a:rPr lang="en-US" dirty="0" err="1"/>
              <a:t>glycoinformatics</a:t>
            </a:r>
            <a:r>
              <a:rPr lang="en-US" dirty="0"/>
              <a:t> database or click the pencil icon to open the pop-up </a:t>
            </a:r>
            <a:r>
              <a:rPr lang="en-US" dirty="0" err="1"/>
              <a:t>SugarDrawer</a:t>
            </a:r>
            <a:r>
              <a:rPr lang="en-US" dirty="0"/>
              <a:t> tool to draw glycans. This will apply to individual N-glycosylation sites. Please see the following pages for more details.</a:t>
            </a:r>
          </a:p>
        </p:txBody>
      </p:sp>
      <p:sp>
        <p:nvSpPr>
          <p:cNvPr id="4" name="Slide Number Placeholder 3"/>
          <p:cNvSpPr>
            <a:spLocks noGrp="1"/>
          </p:cNvSpPr>
          <p:nvPr>
            <p:ph type="sldNum" sz="quarter" idx="5"/>
          </p:nvPr>
        </p:nvSpPr>
        <p:spPr/>
        <p:txBody>
          <a:bodyPr/>
          <a:lstStyle/>
          <a:p>
            <a:fld id="{7D021625-DAF0-E24F-A7DD-D5EA5B2C8CA2}" type="slidenum">
              <a:rPr lang="en-US" smtClean="0"/>
              <a:t>7</a:t>
            </a:fld>
            <a:endParaRPr lang="en-US"/>
          </a:p>
        </p:txBody>
      </p:sp>
    </p:spTree>
    <p:extLst>
      <p:ext uri="{BB962C8B-B14F-4D97-AF65-F5344CB8AC3E}">
        <p14:creationId xmlns:p14="http://schemas.microsoft.com/office/powerpoint/2010/main" val="41105901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5.1.0. This pull-down menu will appear after clicking “Select a glycan template…”</a:t>
            </a:r>
          </a:p>
          <a:p>
            <a:r>
              <a:rPr lang="en-US" dirty="0"/>
              <a:t>5.1.1. Select one glycan from the template collection to apply it to all N-glycosylation sites. The nomenclature key for each glycan abbreviation is provided. </a:t>
            </a:r>
          </a:p>
        </p:txBody>
      </p:sp>
      <p:sp>
        <p:nvSpPr>
          <p:cNvPr id="4" name="Slide Number Placeholder 3"/>
          <p:cNvSpPr>
            <a:spLocks noGrp="1"/>
          </p:cNvSpPr>
          <p:nvPr>
            <p:ph type="sldNum" sz="quarter" idx="5"/>
          </p:nvPr>
        </p:nvSpPr>
        <p:spPr/>
        <p:txBody>
          <a:bodyPr/>
          <a:lstStyle/>
          <a:p>
            <a:fld id="{7D021625-DAF0-E24F-A7DD-D5EA5B2C8CA2}" type="slidenum">
              <a:rPr lang="en-US" smtClean="0"/>
              <a:t>8</a:t>
            </a:fld>
            <a:endParaRPr lang="en-US"/>
          </a:p>
        </p:txBody>
      </p:sp>
    </p:spTree>
    <p:extLst>
      <p:ext uri="{BB962C8B-B14F-4D97-AF65-F5344CB8AC3E}">
        <p14:creationId xmlns:p14="http://schemas.microsoft.com/office/powerpoint/2010/main" val="14246340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5.2.1. Click the pencil icon to pop up </a:t>
            </a:r>
            <a:r>
              <a:rPr lang="en-US" dirty="0" err="1"/>
              <a:t>SugarDrawer</a:t>
            </a:r>
            <a:r>
              <a:rPr lang="en-US" dirty="0"/>
              <a:t>.</a:t>
            </a:r>
          </a:p>
          <a:p>
            <a:r>
              <a:rPr lang="en-US" dirty="0"/>
              <a:t>5.2.2. In the </a:t>
            </a:r>
            <a:r>
              <a:rPr lang="en-US" dirty="0" err="1"/>
              <a:t>SugarDrawer</a:t>
            </a:r>
            <a:r>
              <a:rPr lang="en-US" dirty="0"/>
              <a:t>, there are pre-built glycan templates that users can load to start the drawing the glycan structure. In the case here, find the N-glycan structures to start with.</a:t>
            </a:r>
          </a:p>
          <a:p>
            <a:r>
              <a:rPr lang="en-US" dirty="0"/>
              <a:t>5.2.3. Click the monosaccharides in the shortcut to extend glycans. If the monosaccharides are not in the shortcut, click the “Add Monosaccharide” button to expand the monosaccharide table.</a:t>
            </a:r>
          </a:p>
          <a:p>
            <a:r>
              <a:rPr lang="en-US" dirty="0"/>
              <a:t>5.2.3.1. Click the linkage line at the reducing end or between monosaccharides to pop up the anomer/linkage selection panel. Anomer and linkages must be defined to properly export the glycan </a:t>
            </a:r>
            <a:r>
              <a:rPr lang="en-US" dirty="0" err="1"/>
              <a:t>bondedAtomPairs</a:t>
            </a:r>
            <a:r>
              <a:rPr lang="en-US" dirty="0"/>
              <a:t>.</a:t>
            </a:r>
          </a:p>
          <a:p>
            <a:r>
              <a:rPr lang="en-US" dirty="0"/>
              <a:t>5.2.3.2. Right click the monosaccharide to pop up the isomer panel if users are using rare monosaccharides.</a:t>
            </a:r>
          </a:p>
          <a:p>
            <a:r>
              <a:rPr lang="en-US" dirty="0"/>
              <a:t>*Note: not all monosaccharides have corresponding CCD IDs.</a:t>
            </a:r>
          </a:p>
          <a:p>
            <a:r>
              <a:rPr lang="en-US" dirty="0"/>
              <a:t>5.2.4. Sul (sulfation), N-Sul (N-sulfation), Pho (phosphorylation), Ac (acetylation) and O-Me (methylation) are supported for </a:t>
            </a:r>
            <a:r>
              <a:rPr lang="en-US" dirty="0" err="1"/>
              <a:t>bondedAtomPairs</a:t>
            </a:r>
            <a:r>
              <a:rPr lang="en-US" dirty="0"/>
              <a:t> generation.</a:t>
            </a:r>
          </a:p>
          <a:p>
            <a:r>
              <a:rPr lang="en-US" dirty="0"/>
              <a:t>5.2.5. Click the button to export </a:t>
            </a:r>
            <a:r>
              <a:rPr lang="en-US" dirty="0" err="1"/>
              <a:t>GlycoCT</a:t>
            </a:r>
            <a:r>
              <a:rPr lang="en-US" dirty="0"/>
              <a:t>. The glycan </a:t>
            </a:r>
            <a:r>
              <a:rPr lang="en-US" dirty="0" err="1"/>
              <a:t>bondedAtomPairs</a:t>
            </a:r>
            <a:r>
              <a:rPr lang="en-US" dirty="0"/>
              <a:t> will be converted automatically.</a:t>
            </a:r>
          </a:p>
          <a:p>
            <a:r>
              <a:rPr lang="en-US" dirty="0"/>
              <a:t>This tutorial works for 5.3 as well to customize individual N-glycosylation sites.</a:t>
            </a:r>
          </a:p>
          <a:p>
            <a:endParaRPr lang="en-US" dirty="0"/>
          </a:p>
        </p:txBody>
      </p:sp>
      <p:sp>
        <p:nvSpPr>
          <p:cNvPr id="4" name="Slide Number Placeholder 3"/>
          <p:cNvSpPr>
            <a:spLocks noGrp="1"/>
          </p:cNvSpPr>
          <p:nvPr>
            <p:ph type="sldNum" sz="quarter" idx="5"/>
          </p:nvPr>
        </p:nvSpPr>
        <p:spPr/>
        <p:txBody>
          <a:bodyPr/>
          <a:lstStyle/>
          <a:p>
            <a:fld id="{7D021625-DAF0-E24F-A7DD-D5EA5B2C8CA2}" type="slidenum">
              <a:rPr lang="en-US" smtClean="0"/>
              <a:t>9</a:t>
            </a:fld>
            <a:endParaRPr lang="en-US"/>
          </a:p>
        </p:txBody>
      </p:sp>
    </p:spTree>
    <p:extLst>
      <p:ext uri="{BB962C8B-B14F-4D97-AF65-F5344CB8AC3E}">
        <p14:creationId xmlns:p14="http://schemas.microsoft.com/office/powerpoint/2010/main" val="40838180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EE7CFA-0C86-F664-9741-A2CB20DFDAB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50B30B1-FF3B-41A8-3C56-8674165AFCE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D9000E4-B088-2384-FC3A-41B9506C1356}"/>
              </a:ext>
            </a:extLst>
          </p:cNvPr>
          <p:cNvSpPr>
            <a:spLocks noGrp="1"/>
          </p:cNvSpPr>
          <p:nvPr>
            <p:ph type="dt" sz="half" idx="10"/>
          </p:nvPr>
        </p:nvSpPr>
        <p:spPr/>
        <p:txBody>
          <a:bodyPr/>
          <a:lstStyle/>
          <a:p>
            <a:fld id="{C182C857-E8D9-CF4B-BD9B-B054B2319725}" type="datetimeFigureOut">
              <a:rPr lang="en-US" smtClean="0"/>
              <a:t>11/20/25</a:t>
            </a:fld>
            <a:endParaRPr lang="en-US"/>
          </a:p>
        </p:txBody>
      </p:sp>
      <p:sp>
        <p:nvSpPr>
          <p:cNvPr id="5" name="Footer Placeholder 4">
            <a:extLst>
              <a:ext uri="{FF2B5EF4-FFF2-40B4-BE49-F238E27FC236}">
                <a16:creationId xmlns:a16="http://schemas.microsoft.com/office/drawing/2014/main" id="{3709C8B4-2B3F-5090-9CE0-0ADF6C8C35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A0C126-7F19-0657-61B9-E8C107FF2438}"/>
              </a:ext>
            </a:extLst>
          </p:cNvPr>
          <p:cNvSpPr>
            <a:spLocks noGrp="1"/>
          </p:cNvSpPr>
          <p:nvPr>
            <p:ph type="sldNum" sz="quarter" idx="12"/>
          </p:nvPr>
        </p:nvSpPr>
        <p:spPr/>
        <p:txBody>
          <a:bodyPr/>
          <a:lstStyle/>
          <a:p>
            <a:fld id="{77C00225-F9BC-FA4C-A8F7-485FD961CE17}" type="slidenum">
              <a:rPr lang="en-US" smtClean="0"/>
              <a:t>‹#›</a:t>
            </a:fld>
            <a:endParaRPr lang="en-US"/>
          </a:p>
        </p:txBody>
      </p:sp>
    </p:spTree>
    <p:extLst>
      <p:ext uri="{BB962C8B-B14F-4D97-AF65-F5344CB8AC3E}">
        <p14:creationId xmlns:p14="http://schemas.microsoft.com/office/powerpoint/2010/main" val="39386383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CEE771-6372-CF97-95CD-D4A2C30A8B4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4ECB542-9C13-A30A-731C-0144FC0C58A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AFBEA74-1EFA-43C8-A38D-B4DC4AB061A4}"/>
              </a:ext>
            </a:extLst>
          </p:cNvPr>
          <p:cNvSpPr>
            <a:spLocks noGrp="1"/>
          </p:cNvSpPr>
          <p:nvPr>
            <p:ph type="dt" sz="half" idx="10"/>
          </p:nvPr>
        </p:nvSpPr>
        <p:spPr/>
        <p:txBody>
          <a:bodyPr/>
          <a:lstStyle/>
          <a:p>
            <a:fld id="{C182C857-E8D9-CF4B-BD9B-B054B2319725}" type="datetimeFigureOut">
              <a:rPr lang="en-US" smtClean="0"/>
              <a:t>11/20/25</a:t>
            </a:fld>
            <a:endParaRPr lang="en-US"/>
          </a:p>
        </p:txBody>
      </p:sp>
      <p:sp>
        <p:nvSpPr>
          <p:cNvPr id="5" name="Footer Placeholder 4">
            <a:extLst>
              <a:ext uri="{FF2B5EF4-FFF2-40B4-BE49-F238E27FC236}">
                <a16:creationId xmlns:a16="http://schemas.microsoft.com/office/drawing/2014/main" id="{E0A83BF9-22F6-5163-AE73-D120662FCC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A15F47-3AA6-6160-EED1-8DB67004D72F}"/>
              </a:ext>
            </a:extLst>
          </p:cNvPr>
          <p:cNvSpPr>
            <a:spLocks noGrp="1"/>
          </p:cNvSpPr>
          <p:nvPr>
            <p:ph type="sldNum" sz="quarter" idx="12"/>
          </p:nvPr>
        </p:nvSpPr>
        <p:spPr/>
        <p:txBody>
          <a:bodyPr/>
          <a:lstStyle/>
          <a:p>
            <a:fld id="{77C00225-F9BC-FA4C-A8F7-485FD961CE17}" type="slidenum">
              <a:rPr lang="en-US" smtClean="0"/>
              <a:t>‹#›</a:t>
            </a:fld>
            <a:endParaRPr lang="en-US"/>
          </a:p>
        </p:txBody>
      </p:sp>
    </p:spTree>
    <p:extLst>
      <p:ext uri="{BB962C8B-B14F-4D97-AF65-F5344CB8AC3E}">
        <p14:creationId xmlns:p14="http://schemas.microsoft.com/office/powerpoint/2010/main" val="17904752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152C483-7B84-DB69-BE6F-909277D8EE7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CF45649-E37C-0D57-CE95-5771150BEEB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C07C1FF-05E9-E8A7-DDBF-446553AAD5BC}"/>
              </a:ext>
            </a:extLst>
          </p:cNvPr>
          <p:cNvSpPr>
            <a:spLocks noGrp="1"/>
          </p:cNvSpPr>
          <p:nvPr>
            <p:ph type="dt" sz="half" idx="10"/>
          </p:nvPr>
        </p:nvSpPr>
        <p:spPr/>
        <p:txBody>
          <a:bodyPr/>
          <a:lstStyle/>
          <a:p>
            <a:fld id="{C182C857-E8D9-CF4B-BD9B-B054B2319725}" type="datetimeFigureOut">
              <a:rPr lang="en-US" smtClean="0"/>
              <a:t>11/20/25</a:t>
            </a:fld>
            <a:endParaRPr lang="en-US"/>
          </a:p>
        </p:txBody>
      </p:sp>
      <p:sp>
        <p:nvSpPr>
          <p:cNvPr id="5" name="Footer Placeholder 4">
            <a:extLst>
              <a:ext uri="{FF2B5EF4-FFF2-40B4-BE49-F238E27FC236}">
                <a16:creationId xmlns:a16="http://schemas.microsoft.com/office/drawing/2014/main" id="{F97EDE5D-F05A-9393-865A-778D58B803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124A69C-C434-B1D8-1F6A-4DE995A5526D}"/>
              </a:ext>
            </a:extLst>
          </p:cNvPr>
          <p:cNvSpPr>
            <a:spLocks noGrp="1"/>
          </p:cNvSpPr>
          <p:nvPr>
            <p:ph type="sldNum" sz="quarter" idx="12"/>
          </p:nvPr>
        </p:nvSpPr>
        <p:spPr/>
        <p:txBody>
          <a:bodyPr/>
          <a:lstStyle/>
          <a:p>
            <a:fld id="{77C00225-F9BC-FA4C-A8F7-485FD961CE17}" type="slidenum">
              <a:rPr lang="en-US" smtClean="0"/>
              <a:t>‹#›</a:t>
            </a:fld>
            <a:endParaRPr lang="en-US"/>
          </a:p>
        </p:txBody>
      </p:sp>
    </p:spTree>
    <p:extLst>
      <p:ext uri="{BB962C8B-B14F-4D97-AF65-F5344CB8AC3E}">
        <p14:creationId xmlns:p14="http://schemas.microsoft.com/office/powerpoint/2010/main" val="12443183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1233CB-70D2-6486-75BD-B3C927E0446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D3A6FD7-D4EA-F1D2-9F64-4AE4D80EDED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CD2C26-3031-51C4-04A8-FECBEEA3B04B}"/>
              </a:ext>
            </a:extLst>
          </p:cNvPr>
          <p:cNvSpPr>
            <a:spLocks noGrp="1"/>
          </p:cNvSpPr>
          <p:nvPr>
            <p:ph type="dt" sz="half" idx="10"/>
          </p:nvPr>
        </p:nvSpPr>
        <p:spPr/>
        <p:txBody>
          <a:bodyPr/>
          <a:lstStyle/>
          <a:p>
            <a:fld id="{C182C857-E8D9-CF4B-BD9B-B054B2319725}" type="datetimeFigureOut">
              <a:rPr lang="en-US" smtClean="0"/>
              <a:t>11/20/25</a:t>
            </a:fld>
            <a:endParaRPr lang="en-US"/>
          </a:p>
        </p:txBody>
      </p:sp>
      <p:sp>
        <p:nvSpPr>
          <p:cNvPr id="5" name="Footer Placeholder 4">
            <a:extLst>
              <a:ext uri="{FF2B5EF4-FFF2-40B4-BE49-F238E27FC236}">
                <a16:creationId xmlns:a16="http://schemas.microsoft.com/office/drawing/2014/main" id="{870B8B76-F127-3AAE-CAD9-A90FA7DCDC6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18C029-1736-C436-B09F-6BDD92844592}"/>
              </a:ext>
            </a:extLst>
          </p:cNvPr>
          <p:cNvSpPr>
            <a:spLocks noGrp="1"/>
          </p:cNvSpPr>
          <p:nvPr>
            <p:ph type="sldNum" sz="quarter" idx="12"/>
          </p:nvPr>
        </p:nvSpPr>
        <p:spPr/>
        <p:txBody>
          <a:bodyPr/>
          <a:lstStyle/>
          <a:p>
            <a:fld id="{77C00225-F9BC-FA4C-A8F7-485FD961CE17}" type="slidenum">
              <a:rPr lang="en-US" smtClean="0"/>
              <a:t>‹#›</a:t>
            </a:fld>
            <a:endParaRPr lang="en-US"/>
          </a:p>
        </p:txBody>
      </p:sp>
    </p:spTree>
    <p:extLst>
      <p:ext uri="{BB962C8B-B14F-4D97-AF65-F5344CB8AC3E}">
        <p14:creationId xmlns:p14="http://schemas.microsoft.com/office/powerpoint/2010/main" val="29987620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F794D3-990E-5F81-149F-6716DACEE0B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DBA1E2F-6EAA-5040-106A-2975E924F85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6E168CB-2315-231F-5515-AD6F5941C7DC}"/>
              </a:ext>
            </a:extLst>
          </p:cNvPr>
          <p:cNvSpPr>
            <a:spLocks noGrp="1"/>
          </p:cNvSpPr>
          <p:nvPr>
            <p:ph type="dt" sz="half" idx="10"/>
          </p:nvPr>
        </p:nvSpPr>
        <p:spPr/>
        <p:txBody>
          <a:bodyPr/>
          <a:lstStyle/>
          <a:p>
            <a:fld id="{C182C857-E8D9-CF4B-BD9B-B054B2319725}" type="datetimeFigureOut">
              <a:rPr lang="en-US" smtClean="0"/>
              <a:t>11/20/25</a:t>
            </a:fld>
            <a:endParaRPr lang="en-US"/>
          </a:p>
        </p:txBody>
      </p:sp>
      <p:sp>
        <p:nvSpPr>
          <p:cNvPr id="5" name="Footer Placeholder 4">
            <a:extLst>
              <a:ext uri="{FF2B5EF4-FFF2-40B4-BE49-F238E27FC236}">
                <a16:creationId xmlns:a16="http://schemas.microsoft.com/office/drawing/2014/main" id="{3BC234D6-8B74-1A0C-D2CC-1B74E36949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D011796-F95D-A01C-71DD-F4668D18FB37}"/>
              </a:ext>
            </a:extLst>
          </p:cNvPr>
          <p:cNvSpPr>
            <a:spLocks noGrp="1"/>
          </p:cNvSpPr>
          <p:nvPr>
            <p:ph type="sldNum" sz="quarter" idx="12"/>
          </p:nvPr>
        </p:nvSpPr>
        <p:spPr/>
        <p:txBody>
          <a:bodyPr/>
          <a:lstStyle/>
          <a:p>
            <a:fld id="{77C00225-F9BC-FA4C-A8F7-485FD961CE17}" type="slidenum">
              <a:rPr lang="en-US" smtClean="0"/>
              <a:t>‹#›</a:t>
            </a:fld>
            <a:endParaRPr lang="en-US"/>
          </a:p>
        </p:txBody>
      </p:sp>
    </p:spTree>
    <p:extLst>
      <p:ext uri="{BB962C8B-B14F-4D97-AF65-F5344CB8AC3E}">
        <p14:creationId xmlns:p14="http://schemas.microsoft.com/office/powerpoint/2010/main" val="22263496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4866D4-5BE2-42CB-3599-17410E0F4E7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AE67125-4EAD-A21E-019B-18DB8D300B0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10B0CA0-61B5-65A2-47BC-9AB98E6F290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579F26F-EE3C-B718-5319-EE64B9F17E43}"/>
              </a:ext>
            </a:extLst>
          </p:cNvPr>
          <p:cNvSpPr>
            <a:spLocks noGrp="1"/>
          </p:cNvSpPr>
          <p:nvPr>
            <p:ph type="dt" sz="half" idx="10"/>
          </p:nvPr>
        </p:nvSpPr>
        <p:spPr/>
        <p:txBody>
          <a:bodyPr/>
          <a:lstStyle/>
          <a:p>
            <a:fld id="{C182C857-E8D9-CF4B-BD9B-B054B2319725}" type="datetimeFigureOut">
              <a:rPr lang="en-US" smtClean="0"/>
              <a:t>11/20/25</a:t>
            </a:fld>
            <a:endParaRPr lang="en-US"/>
          </a:p>
        </p:txBody>
      </p:sp>
      <p:sp>
        <p:nvSpPr>
          <p:cNvPr id="6" name="Footer Placeholder 5">
            <a:extLst>
              <a:ext uri="{FF2B5EF4-FFF2-40B4-BE49-F238E27FC236}">
                <a16:creationId xmlns:a16="http://schemas.microsoft.com/office/drawing/2014/main" id="{63933841-91AD-288E-4AD8-1234B4C87F9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543B129-DC32-3C96-0248-15DC977A8639}"/>
              </a:ext>
            </a:extLst>
          </p:cNvPr>
          <p:cNvSpPr>
            <a:spLocks noGrp="1"/>
          </p:cNvSpPr>
          <p:nvPr>
            <p:ph type="sldNum" sz="quarter" idx="12"/>
          </p:nvPr>
        </p:nvSpPr>
        <p:spPr/>
        <p:txBody>
          <a:bodyPr/>
          <a:lstStyle/>
          <a:p>
            <a:fld id="{77C00225-F9BC-FA4C-A8F7-485FD961CE17}" type="slidenum">
              <a:rPr lang="en-US" smtClean="0"/>
              <a:t>‹#›</a:t>
            </a:fld>
            <a:endParaRPr lang="en-US"/>
          </a:p>
        </p:txBody>
      </p:sp>
    </p:spTree>
    <p:extLst>
      <p:ext uri="{BB962C8B-B14F-4D97-AF65-F5344CB8AC3E}">
        <p14:creationId xmlns:p14="http://schemas.microsoft.com/office/powerpoint/2010/main" val="34845116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5A93B4-9C7A-7AFF-B2C7-BD0605F699D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BAEF97E-EAE3-0880-688C-5AC7CB0EE77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625D81B-687E-17E6-E850-877AA0D9718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328BC79-9904-9B73-C46D-45FD4BCEE5A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5E6058F-2BFC-A708-A604-0D0ACCC06C9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433C6B5-B283-728A-C26C-12EE22CB7539}"/>
              </a:ext>
            </a:extLst>
          </p:cNvPr>
          <p:cNvSpPr>
            <a:spLocks noGrp="1"/>
          </p:cNvSpPr>
          <p:nvPr>
            <p:ph type="dt" sz="half" idx="10"/>
          </p:nvPr>
        </p:nvSpPr>
        <p:spPr/>
        <p:txBody>
          <a:bodyPr/>
          <a:lstStyle/>
          <a:p>
            <a:fld id="{C182C857-E8D9-CF4B-BD9B-B054B2319725}" type="datetimeFigureOut">
              <a:rPr lang="en-US" smtClean="0"/>
              <a:t>11/20/25</a:t>
            </a:fld>
            <a:endParaRPr lang="en-US"/>
          </a:p>
        </p:txBody>
      </p:sp>
      <p:sp>
        <p:nvSpPr>
          <p:cNvPr id="8" name="Footer Placeholder 7">
            <a:extLst>
              <a:ext uri="{FF2B5EF4-FFF2-40B4-BE49-F238E27FC236}">
                <a16:creationId xmlns:a16="http://schemas.microsoft.com/office/drawing/2014/main" id="{6ABC4040-9D20-68D0-CD3F-2176665D9A4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15BCE68-4D9E-B220-E21C-B0CF7A43613D}"/>
              </a:ext>
            </a:extLst>
          </p:cNvPr>
          <p:cNvSpPr>
            <a:spLocks noGrp="1"/>
          </p:cNvSpPr>
          <p:nvPr>
            <p:ph type="sldNum" sz="quarter" idx="12"/>
          </p:nvPr>
        </p:nvSpPr>
        <p:spPr/>
        <p:txBody>
          <a:bodyPr/>
          <a:lstStyle/>
          <a:p>
            <a:fld id="{77C00225-F9BC-FA4C-A8F7-485FD961CE17}" type="slidenum">
              <a:rPr lang="en-US" smtClean="0"/>
              <a:t>‹#›</a:t>
            </a:fld>
            <a:endParaRPr lang="en-US"/>
          </a:p>
        </p:txBody>
      </p:sp>
    </p:spTree>
    <p:extLst>
      <p:ext uri="{BB962C8B-B14F-4D97-AF65-F5344CB8AC3E}">
        <p14:creationId xmlns:p14="http://schemas.microsoft.com/office/powerpoint/2010/main" val="12452226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6C2AC1-6092-AA48-66FD-018BC8BB77D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F78ED03-93F2-CB2E-1834-885708688BAD}"/>
              </a:ext>
            </a:extLst>
          </p:cNvPr>
          <p:cNvSpPr>
            <a:spLocks noGrp="1"/>
          </p:cNvSpPr>
          <p:nvPr>
            <p:ph type="dt" sz="half" idx="10"/>
          </p:nvPr>
        </p:nvSpPr>
        <p:spPr/>
        <p:txBody>
          <a:bodyPr/>
          <a:lstStyle/>
          <a:p>
            <a:fld id="{C182C857-E8D9-CF4B-BD9B-B054B2319725}" type="datetimeFigureOut">
              <a:rPr lang="en-US" smtClean="0"/>
              <a:t>11/20/25</a:t>
            </a:fld>
            <a:endParaRPr lang="en-US"/>
          </a:p>
        </p:txBody>
      </p:sp>
      <p:sp>
        <p:nvSpPr>
          <p:cNvPr id="4" name="Footer Placeholder 3">
            <a:extLst>
              <a:ext uri="{FF2B5EF4-FFF2-40B4-BE49-F238E27FC236}">
                <a16:creationId xmlns:a16="http://schemas.microsoft.com/office/drawing/2014/main" id="{7E1E7B1F-3E3D-A8D6-8314-C3019830F77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EA4227D-0DA6-3D84-1C32-02C72F2E7D33}"/>
              </a:ext>
            </a:extLst>
          </p:cNvPr>
          <p:cNvSpPr>
            <a:spLocks noGrp="1"/>
          </p:cNvSpPr>
          <p:nvPr>
            <p:ph type="sldNum" sz="quarter" idx="12"/>
          </p:nvPr>
        </p:nvSpPr>
        <p:spPr/>
        <p:txBody>
          <a:bodyPr/>
          <a:lstStyle/>
          <a:p>
            <a:fld id="{77C00225-F9BC-FA4C-A8F7-485FD961CE17}" type="slidenum">
              <a:rPr lang="en-US" smtClean="0"/>
              <a:t>‹#›</a:t>
            </a:fld>
            <a:endParaRPr lang="en-US"/>
          </a:p>
        </p:txBody>
      </p:sp>
    </p:spTree>
    <p:extLst>
      <p:ext uri="{BB962C8B-B14F-4D97-AF65-F5344CB8AC3E}">
        <p14:creationId xmlns:p14="http://schemas.microsoft.com/office/powerpoint/2010/main" val="31939263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84AE211-85D6-A96C-2959-9F3F8A4988A0}"/>
              </a:ext>
            </a:extLst>
          </p:cNvPr>
          <p:cNvSpPr>
            <a:spLocks noGrp="1"/>
          </p:cNvSpPr>
          <p:nvPr>
            <p:ph type="dt" sz="half" idx="10"/>
          </p:nvPr>
        </p:nvSpPr>
        <p:spPr/>
        <p:txBody>
          <a:bodyPr/>
          <a:lstStyle/>
          <a:p>
            <a:fld id="{C182C857-E8D9-CF4B-BD9B-B054B2319725}" type="datetimeFigureOut">
              <a:rPr lang="en-US" smtClean="0"/>
              <a:t>11/20/25</a:t>
            </a:fld>
            <a:endParaRPr lang="en-US"/>
          </a:p>
        </p:txBody>
      </p:sp>
      <p:sp>
        <p:nvSpPr>
          <p:cNvPr id="3" name="Footer Placeholder 2">
            <a:extLst>
              <a:ext uri="{FF2B5EF4-FFF2-40B4-BE49-F238E27FC236}">
                <a16:creationId xmlns:a16="http://schemas.microsoft.com/office/drawing/2014/main" id="{D3EB39D6-65C6-7700-67A8-9C37D7428C4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D680FF0-B205-7550-49BE-FE6EF50308E2}"/>
              </a:ext>
            </a:extLst>
          </p:cNvPr>
          <p:cNvSpPr>
            <a:spLocks noGrp="1"/>
          </p:cNvSpPr>
          <p:nvPr>
            <p:ph type="sldNum" sz="quarter" idx="12"/>
          </p:nvPr>
        </p:nvSpPr>
        <p:spPr/>
        <p:txBody>
          <a:bodyPr/>
          <a:lstStyle/>
          <a:p>
            <a:fld id="{77C00225-F9BC-FA4C-A8F7-485FD961CE17}" type="slidenum">
              <a:rPr lang="en-US" smtClean="0"/>
              <a:t>‹#›</a:t>
            </a:fld>
            <a:endParaRPr lang="en-US"/>
          </a:p>
        </p:txBody>
      </p:sp>
    </p:spTree>
    <p:extLst>
      <p:ext uri="{BB962C8B-B14F-4D97-AF65-F5344CB8AC3E}">
        <p14:creationId xmlns:p14="http://schemas.microsoft.com/office/powerpoint/2010/main" val="11135425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B77480-DE3B-7CEB-9C3B-F48E6EC1109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80B60D3-EC4B-D67A-9B5D-2B61B4FA6EF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B61C999-5638-5702-78CE-BFB1209905C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D3B95FA-9550-9D44-33BF-8C78BDD4EE29}"/>
              </a:ext>
            </a:extLst>
          </p:cNvPr>
          <p:cNvSpPr>
            <a:spLocks noGrp="1"/>
          </p:cNvSpPr>
          <p:nvPr>
            <p:ph type="dt" sz="half" idx="10"/>
          </p:nvPr>
        </p:nvSpPr>
        <p:spPr/>
        <p:txBody>
          <a:bodyPr/>
          <a:lstStyle/>
          <a:p>
            <a:fld id="{C182C857-E8D9-CF4B-BD9B-B054B2319725}" type="datetimeFigureOut">
              <a:rPr lang="en-US" smtClean="0"/>
              <a:t>11/20/25</a:t>
            </a:fld>
            <a:endParaRPr lang="en-US"/>
          </a:p>
        </p:txBody>
      </p:sp>
      <p:sp>
        <p:nvSpPr>
          <p:cNvPr id="6" name="Footer Placeholder 5">
            <a:extLst>
              <a:ext uri="{FF2B5EF4-FFF2-40B4-BE49-F238E27FC236}">
                <a16:creationId xmlns:a16="http://schemas.microsoft.com/office/drawing/2014/main" id="{EDC93426-CFD5-6C39-74F8-44840422271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05F3F0E-010B-F61A-B675-B26EE3C6377F}"/>
              </a:ext>
            </a:extLst>
          </p:cNvPr>
          <p:cNvSpPr>
            <a:spLocks noGrp="1"/>
          </p:cNvSpPr>
          <p:nvPr>
            <p:ph type="sldNum" sz="quarter" idx="12"/>
          </p:nvPr>
        </p:nvSpPr>
        <p:spPr/>
        <p:txBody>
          <a:bodyPr/>
          <a:lstStyle/>
          <a:p>
            <a:fld id="{77C00225-F9BC-FA4C-A8F7-485FD961CE17}" type="slidenum">
              <a:rPr lang="en-US" smtClean="0"/>
              <a:t>‹#›</a:t>
            </a:fld>
            <a:endParaRPr lang="en-US"/>
          </a:p>
        </p:txBody>
      </p:sp>
    </p:spTree>
    <p:extLst>
      <p:ext uri="{BB962C8B-B14F-4D97-AF65-F5344CB8AC3E}">
        <p14:creationId xmlns:p14="http://schemas.microsoft.com/office/powerpoint/2010/main" val="39432175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858029-27CD-0279-9DAD-A8756189FA8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1EC069A-C7BD-95A8-1328-27130B44A75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4F07C5B-BED5-18D3-7B02-879164CE105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9F2E947-4347-67F2-6EDB-FAE2773C2D85}"/>
              </a:ext>
            </a:extLst>
          </p:cNvPr>
          <p:cNvSpPr>
            <a:spLocks noGrp="1"/>
          </p:cNvSpPr>
          <p:nvPr>
            <p:ph type="dt" sz="half" idx="10"/>
          </p:nvPr>
        </p:nvSpPr>
        <p:spPr/>
        <p:txBody>
          <a:bodyPr/>
          <a:lstStyle/>
          <a:p>
            <a:fld id="{C182C857-E8D9-CF4B-BD9B-B054B2319725}" type="datetimeFigureOut">
              <a:rPr lang="en-US" smtClean="0"/>
              <a:t>11/20/25</a:t>
            </a:fld>
            <a:endParaRPr lang="en-US"/>
          </a:p>
        </p:txBody>
      </p:sp>
      <p:sp>
        <p:nvSpPr>
          <p:cNvPr id="6" name="Footer Placeholder 5">
            <a:extLst>
              <a:ext uri="{FF2B5EF4-FFF2-40B4-BE49-F238E27FC236}">
                <a16:creationId xmlns:a16="http://schemas.microsoft.com/office/drawing/2014/main" id="{5005118D-4920-B1B5-4F03-1A5425750EC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B21901F-8BDB-F05E-DA8C-DABE7A122849}"/>
              </a:ext>
            </a:extLst>
          </p:cNvPr>
          <p:cNvSpPr>
            <a:spLocks noGrp="1"/>
          </p:cNvSpPr>
          <p:nvPr>
            <p:ph type="sldNum" sz="quarter" idx="12"/>
          </p:nvPr>
        </p:nvSpPr>
        <p:spPr/>
        <p:txBody>
          <a:bodyPr/>
          <a:lstStyle/>
          <a:p>
            <a:fld id="{77C00225-F9BC-FA4C-A8F7-485FD961CE17}" type="slidenum">
              <a:rPr lang="en-US" smtClean="0"/>
              <a:t>‹#›</a:t>
            </a:fld>
            <a:endParaRPr lang="en-US"/>
          </a:p>
        </p:txBody>
      </p:sp>
    </p:spTree>
    <p:extLst>
      <p:ext uri="{BB962C8B-B14F-4D97-AF65-F5344CB8AC3E}">
        <p14:creationId xmlns:p14="http://schemas.microsoft.com/office/powerpoint/2010/main" val="15220575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322ECE0-4706-4F86-7565-CE1011EBBB2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9301667-4C07-C784-1D7E-98B43772CC1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3C7960A-D7FD-CC16-0DA2-D0B70993384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182C857-E8D9-CF4B-BD9B-B054B2319725}" type="datetimeFigureOut">
              <a:rPr lang="en-US" smtClean="0"/>
              <a:t>11/20/25</a:t>
            </a:fld>
            <a:endParaRPr lang="en-US"/>
          </a:p>
        </p:txBody>
      </p:sp>
      <p:sp>
        <p:nvSpPr>
          <p:cNvPr id="5" name="Footer Placeholder 4">
            <a:extLst>
              <a:ext uri="{FF2B5EF4-FFF2-40B4-BE49-F238E27FC236}">
                <a16:creationId xmlns:a16="http://schemas.microsoft.com/office/drawing/2014/main" id="{E04E91D9-3DA0-9BAB-4CC9-A1A605FCEB9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5E4F9C28-5C96-DC75-9147-E6C635BE41A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7C00225-F9BC-FA4C-A8F7-485FD961CE17}" type="slidenum">
              <a:rPr lang="en-US" smtClean="0"/>
              <a:t>‹#›</a:t>
            </a:fld>
            <a:endParaRPr lang="en-US"/>
          </a:p>
        </p:txBody>
      </p:sp>
    </p:spTree>
    <p:extLst>
      <p:ext uri="{BB962C8B-B14F-4D97-AF65-F5344CB8AC3E}">
        <p14:creationId xmlns:p14="http://schemas.microsoft.com/office/powerpoint/2010/main" val="35595634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4.png"/><Relationship Id="rId7"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9.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A1FEDE4-E541-60D5-2633-B361109EC345}"/>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Modeling proteins only</a:t>
            </a:r>
          </a:p>
        </p:txBody>
      </p:sp>
      <p:sp>
        <p:nvSpPr>
          <p:cNvPr id="5" name="Text Placeholder 4">
            <a:extLst>
              <a:ext uri="{FF2B5EF4-FFF2-40B4-BE49-F238E27FC236}">
                <a16:creationId xmlns:a16="http://schemas.microsoft.com/office/drawing/2014/main" id="{2ABA7675-DE93-553F-D305-78B454D8BC52}"/>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4573338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screenshot of a computer&#10;&#10;AI-generated content may be incorrect.">
            <a:extLst>
              <a:ext uri="{FF2B5EF4-FFF2-40B4-BE49-F238E27FC236}">
                <a16:creationId xmlns:a16="http://schemas.microsoft.com/office/drawing/2014/main" id="{4A1D26C8-41F3-6111-5589-41D5602741C1}"/>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a:ext>
            </a:extLst>
          </a:blip>
          <a:srcRect/>
          <a:stretch>
            <a:fillRect/>
          </a:stretch>
        </p:blipFill>
        <p:spPr>
          <a:xfrm>
            <a:off x="0" y="95297"/>
            <a:ext cx="12192000" cy="6667407"/>
          </a:xfrm>
          <a:prstGeom prst="rect">
            <a:avLst/>
          </a:prstGeom>
        </p:spPr>
      </p:pic>
      <p:sp>
        <p:nvSpPr>
          <p:cNvPr id="7" name="Oval 6">
            <a:extLst>
              <a:ext uri="{FF2B5EF4-FFF2-40B4-BE49-F238E27FC236}">
                <a16:creationId xmlns:a16="http://schemas.microsoft.com/office/drawing/2014/main" id="{58ABC791-D83C-7D77-0DFF-B407A60C6EAC}"/>
              </a:ext>
            </a:extLst>
          </p:cNvPr>
          <p:cNvSpPr>
            <a:spLocks noChangeAspect="1"/>
          </p:cNvSpPr>
          <p:nvPr/>
        </p:nvSpPr>
        <p:spPr>
          <a:xfrm>
            <a:off x="693081" y="3246120"/>
            <a:ext cx="868031" cy="365760"/>
          </a:xfrm>
          <a:prstGeom prst="ellipse">
            <a:avLst/>
          </a:prstGeom>
          <a:solidFill>
            <a:srgbClr val="FFFFFF">
              <a:alpha val="50196"/>
            </a:srgbClr>
          </a:solidFill>
          <a:ln w="38100">
            <a:solidFill>
              <a:srgbClr val="C00000"/>
            </a:solidFill>
            <a:extLst>
              <a:ext uri="{C807C97D-BFC1-408E-A445-0C87EB9F89A2}">
                <ask:lineSketchStyleProps xmlns:ask="http://schemas.microsoft.com/office/drawing/2018/sketchyshapes" sd="1219033472">
                  <a:custGeom>
                    <a:avLst/>
                    <a:gdLst>
                      <a:gd name="connsiteX0" fmla="*/ 0 w 429653"/>
                      <a:gd name="connsiteY0" fmla="*/ 214827 h 429653"/>
                      <a:gd name="connsiteX1" fmla="*/ 214827 w 429653"/>
                      <a:gd name="connsiteY1" fmla="*/ 0 h 429653"/>
                      <a:gd name="connsiteX2" fmla="*/ 429654 w 429653"/>
                      <a:gd name="connsiteY2" fmla="*/ 214827 h 429653"/>
                      <a:gd name="connsiteX3" fmla="*/ 214827 w 429653"/>
                      <a:gd name="connsiteY3" fmla="*/ 429654 h 429653"/>
                      <a:gd name="connsiteX4" fmla="*/ 0 w 429653"/>
                      <a:gd name="connsiteY4" fmla="*/ 214827 h 429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9653" h="429653" extrusionOk="0">
                        <a:moveTo>
                          <a:pt x="0" y="214827"/>
                        </a:moveTo>
                        <a:cubicBezTo>
                          <a:pt x="-20065" y="83804"/>
                          <a:pt x="83810" y="4643"/>
                          <a:pt x="214827" y="0"/>
                        </a:cubicBezTo>
                        <a:cubicBezTo>
                          <a:pt x="340440" y="1467"/>
                          <a:pt x="405564" y="96947"/>
                          <a:pt x="429654" y="214827"/>
                        </a:cubicBezTo>
                        <a:cubicBezTo>
                          <a:pt x="418122" y="344734"/>
                          <a:pt x="330764" y="444627"/>
                          <a:pt x="214827" y="429654"/>
                        </a:cubicBezTo>
                        <a:cubicBezTo>
                          <a:pt x="82471" y="422153"/>
                          <a:pt x="10478" y="338479"/>
                          <a:pt x="0" y="214827"/>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C00000"/>
                </a:solidFill>
                <a:latin typeface="Arial" panose="020B0604020202020204" pitchFamily="34" charset="0"/>
                <a:cs typeface="Arial" panose="020B0604020202020204" pitchFamily="34" charset="0"/>
              </a:rPr>
              <a:t>6.1</a:t>
            </a:r>
          </a:p>
        </p:txBody>
      </p:sp>
      <p:sp>
        <p:nvSpPr>
          <p:cNvPr id="8" name="TextBox 7">
            <a:extLst>
              <a:ext uri="{FF2B5EF4-FFF2-40B4-BE49-F238E27FC236}">
                <a16:creationId xmlns:a16="http://schemas.microsoft.com/office/drawing/2014/main" id="{4919DDDE-E01A-03B5-987B-5C6101A0A9FA}"/>
              </a:ext>
            </a:extLst>
          </p:cNvPr>
          <p:cNvSpPr txBox="1"/>
          <p:nvPr/>
        </p:nvSpPr>
        <p:spPr>
          <a:xfrm>
            <a:off x="7568588" y="3141609"/>
            <a:ext cx="2456761" cy="369332"/>
          </a:xfrm>
          <a:prstGeom prst="rect">
            <a:avLst/>
          </a:prstGeom>
          <a:solidFill>
            <a:srgbClr val="FFFFFF">
              <a:alpha val="50196"/>
            </a:srgbClr>
          </a:solidFill>
        </p:spPr>
        <p:txBody>
          <a:bodyPr wrap="square" rtlCol="0">
            <a:spAutoFit/>
          </a:bodyPr>
          <a:lstStyle/>
          <a:p>
            <a:r>
              <a:rPr lang="en-US" dirty="0">
                <a:solidFill>
                  <a:srgbClr val="C00000"/>
                </a:solidFill>
                <a:latin typeface="Arial" panose="020B0604020202020204" pitchFamily="34" charset="0"/>
                <a:cs typeface="Arial" panose="020B0604020202020204" pitchFamily="34" charset="0"/>
              </a:rPr>
              <a:t>Add glycosylation site</a:t>
            </a:r>
          </a:p>
        </p:txBody>
      </p:sp>
      <p:sp>
        <p:nvSpPr>
          <p:cNvPr id="9" name="Rounded Rectangle 8">
            <a:extLst>
              <a:ext uri="{FF2B5EF4-FFF2-40B4-BE49-F238E27FC236}">
                <a16:creationId xmlns:a16="http://schemas.microsoft.com/office/drawing/2014/main" id="{7513924B-7C81-1EEF-BBC5-46ACFD1718F0}"/>
              </a:ext>
            </a:extLst>
          </p:cNvPr>
          <p:cNvSpPr/>
          <p:nvPr/>
        </p:nvSpPr>
        <p:spPr>
          <a:xfrm>
            <a:off x="6749077" y="3145181"/>
            <a:ext cx="819511" cy="365760"/>
          </a:xfrm>
          <a:prstGeom prst="roundRect">
            <a:avLst/>
          </a:prstGeom>
          <a:noFill/>
          <a:ln w="38100">
            <a:solidFill>
              <a:srgbClr val="C00000"/>
            </a:solidFill>
            <a:extLst>
              <a:ext uri="{C807C97D-BFC1-408E-A445-0C87EB9F89A2}">
                <ask:lineSketchStyleProps xmlns:ask="http://schemas.microsoft.com/office/drawing/2018/sketchyshapes" sd="1219033472">
                  <a:custGeom>
                    <a:avLst/>
                    <a:gdLst>
                      <a:gd name="connsiteX0" fmla="*/ 0 w 2588963"/>
                      <a:gd name="connsiteY0" fmla="*/ 190963 h 1145755"/>
                      <a:gd name="connsiteX1" fmla="*/ 190963 w 2588963"/>
                      <a:gd name="connsiteY1" fmla="*/ 0 h 1145755"/>
                      <a:gd name="connsiteX2" fmla="*/ 786863 w 2588963"/>
                      <a:gd name="connsiteY2" fmla="*/ 0 h 1145755"/>
                      <a:gd name="connsiteX3" fmla="*/ 1316552 w 2588963"/>
                      <a:gd name="connsiteY3" fmla="*/ 0 h 1145755"/>
                      <a:gd name="connsiteX4" fmla="*/ 1824170 w 2588963"/>
                      <a:gd name="connsiteY4" fmla="*/ 0 h 1145755"/>
                      <a:gd name="connsiteX5" fmla="*/ 2398000 w 2588963"/>
                      <a:gd name="connsiteY5" fmla="*/ 0 h 1145755"/>
                      <a:gd name="connsiteX6" fmla="*/ 2588963 w 2588963"/>
                      <a:gd name="connsiteY6" fmla="*/ 190963 h 1145755"/>
                      <a:gd name="connsiteX7" fmla="*/ 2588963 w 2588963"/>
                      <a:gd name="connsiteY7" fmla="*/ 572878 h 1145755"/>
                      <a:gd name="connsiteX8" fmla="*/ 2588963 w 2588963"/>
                      <a:gd name="connsiteY8" fmla="*/ 954792 h 1145755"/>
                      <a:gd name="connsiteX9" fmla="*/ 2398000 w 2588963"/>
                      <a:gd name="connsiteY9" fmla="*/ 1145755 h 1145755"/>
                      <a:gd name="connsiteX10" fmla="*/ 1846241 w 2588963"/>
                      <a:gd name="connsiteY10" fmla="*/ 1145755 h 1145755"/>
                      <a:gd name="connsiteX11" fmla="*/ 1316552 w 2588963"/>
                      <a:gd name="connsiteY11" fmla="*/ 1145755 h 1145755"/>
                      <a:gd name="connsiteX12" fmla="*/ 720652 w 2588963"/>
                      <a:gd name="connsiteY12" fmla="*/ 1145755 h 1145755"/>
                      <a:gd name="connsiteX13" fmla="*/ 190963 w 2588963"/>
                      <a:gd name="connsiteY13" fmla="*/ 1145755 h 1145755"/>
                      <a:gd name="connsiteX14" fmla="*/ 0 w 2588963"/>
                      <a:gd name="connsiteY14" fmla="*/ 954792 h 1145755"/>
                      <a:gd name="connsiteX15" fmla="*/ 0 w 2588963"/>
                      <a:gd name="connsiteY15" fmla="*/ 565239 h 1145755"/>
                      <a:gd name="connsiteX16" fmla="*/ 0 w 2588963"/>
                      <a:gd name="connsiteY16" fmla="*/ 190963 h 1145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88963" h="1145755" extrusionOk="0">
                        <a:moveTo>
                          <a:pt x="0" y="190963"/>
                        </a:moveTo>
                        <a:cubicBezTo>
                          <a:pt x="-19642" y="73381"/>
                          <a:pt x="63810" y="8139"/>
                          <a:pt x="190963" y="0"/>
                        </a:cubicBezTo>
                        <a:cubicBezTo>
                          <a:pt x="404701" y="16488"/>
                          <a:pt x="631357" y="25744"/>
                          <a:pt x="786863" y="0"/>
                        </a:cubicBezTo>
                        <a:cubicBezTo>
                          <a:pt x="942369" y="-25744"/>
                          <a:pt x="1108026" y="12593"/>
                          <a:pt x="1316552" y="0"/>
                        </a:cubicBezTo>
                        <a:cubicBezTo>
                          <a:pt x="1525078" y="-12593"/>
                          <a:pt x="1600126" y="21846"/>
                          <a:pt x="1824170" y="0"/>
                        </a:cubicBezTo>
                        <a:cubicBezTo>
                          <a:pt x="2048214" y="-21846"/>
                          <a:pt x="2250978" y="2646"/>
                          <a:pt x="2398000" y="0"/>
                        </a:cubicBezTo>
                        <a:cubicBezTo>
                          <a:pt x="2512083" y="-17734"/>
                          <a:pt x="2586178" y="85071"/>
                          <a:pt x="2588963" y="190963"/>
                        </a:cubicBezTo>
                        <a:cubicBezTo>
                          <a:pt x="2576471" y="333635"/>
                          <a:pt x="2602058" y="423114"/>
                          <a:pt x="2588963" y="572878"/>
                        </a:cubicBezTo>
                        <a:cubicBezTo>
                          <a:pt x="2575868" y="722642"/>
                          <a:pt x="2589192" y="859236"/>
                          <a:pt x="2588963" y="954792"/>
                        </a:cubicBezTo>
                        <a:cubicBezTo>
                          <a:pt x="2609461" y="1065186"/>
                          <a:pt x="2491436" y="1143809"/>
                          <a:pt x="2398000" y="1145755"/>
                        </a:cubicBezTo>
                        <a:cubicBezTo>
                          <a:pt x="2160851" y="1134117"/>
                          <a:pt x="2066390" y="1155217"/>
                          <a:pt x="1846241" y="1145755"/>
                        </a:cubicBezTo>
                        <a:cubicBezTo>
                          <a:pt x="1626092" y="1136293"/>
                          <a:pt x="1457693" y="1152976"/>
                          <a:pt x="1316552" y="1145755"/>
                        </a:cubicBezTo>
                        <a:cubicBezTo>
                          <a:pt x="1175411" y="1138534"/>
                          <a:pt x="957390" y="1164516"/>
                          <a:pt x="720652" y="1145755"/>
                        </a:cubicBezTo>
                        <a:cubicBezTo>
                          <a:pt x="483914" y="1126994"/>
                          <a:pt x="328567" y="1132729"/>
                          <a:pt x="190963" y="1145755"/>
                        </a:cubicBezTo>
                        <a:cubicBezTo>
                          <a:pt x="76206" y="1147281"/>
                          <a:pt x="-5630" y="1056373"/>
                          <a:pt x="0" y="954792"/>
                        </a:cubicBezTo>
                        <a:cubicBezTo>
                          <a:pt x="-7708" y="762122"/>
                          <a:pt x="4434" y="660787"/>
                          <a:pt x="0" y="565239"/>
                        </a:cubicBezTo>
                        <a:cubicBezTo>
                          <a:pt x="-4434" y="469691"/>
                          <a:pt x="8619" y="293560"/>
                          <a:pt x="0" y="190963"/>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9">
            <a:extLst>
              <a:ext uri="{FF2B5EF4-FFF2-40B4-BE49-F238E27FC236}">
                <a16:creationId xmlns:a16="http://schemas.microsoft.com/office/drawing/2014/main" id="{7FA0A662-8C80-98D5-A78E-4A1F44157100}"/>
              </a:ext>
            </a:extLst>
          </p:cNvPr>
          <p:cNvSpPr/>
          <p:nvPr/>
        </p:nvSpPr>
        <p:spPr>
          <a:xfrm>
            <a:off x="590648" y="3718058"/>
            <a:ext cx="1072899" cy="523436"/>
          </a:xfrm>
          <a:prstGeom prst="roundRect">
            <a:avLst/>
          </a:prstGeom>
          <a:noFill/>
          <a:ln w="38100">
            <a:solidFill>
              <a:srgbClr val="C00000"/>
            </a:solidFill>
            <a:extLst>
              <a:ext uri="{C807C97D-BFC1-408E-A445-0C87EB9F89A2}">
                <ask:lineSketchStyleProps xmlns:ask="http://schemas.microsoft.com/office/drawing/2018/sketchyshapes" sd="1219033472">
                  <a:custGeom>
                    <a:avLst/>
                    <a:gdLst>
                      <a:gd name="connsiteX0" fmla="*/ 0 w 2588963"/>
                      <a:gd name="connsiteY0" fmla="*/ 190963 h 1145755"/>
                      <a:gd name="connsiteX1" fmla="*/ 190963 w 2588963"/>
                      <a:gd name="connsiteY1" fmla="*/ 0 h 1145755"/>
                      <a:gd name="connsiteX2" fmla="*/ 786863 w 2588963"/>
                      <a:gd name="connsiteY2" fmla="*/ 0 h 1145755"/>
                      <a:gd name="connsiteX3" fmla="*/ 1316552 w 2588963"/>
                      <a:gd name="connsiteY3" fmla="*/ 0 h 1145755"/>
                      <a:gd name="connsiteX4" fmla="*/ 1824170 w 2588963"/>
                      <a:gd name="connsiteY4" fmla="*/ 0 h 1145755"/>
                      <a:gd name="connsiteX5" fmla="*/ 2398000 w 2588963"/>
                      <a:gd name="connsiteY5" fmla="*/ 0 h 1145755"/>
                      <a:gd name="connsiteX6" fmla="*/ 2588963 w 2588963"/>
                      <a:gd name="connsiteY6" fmla="*/ 190963 h 1145755"/>
                      <a:gd name="connsiteX7" fmla="*/ 2588963 w 2588963"/>
                      <a:gd name="connsiteY7" fmla="*/ 572878 h 1145755"/>
                      <a:gd name="connsiteX8" fmla="*/ 2588963 w 2588963"/>
                      <a:gd name="connsiteY8" fmla="*/ 954792 h 1145755"/>
                      <a:gd name="connsiteX9" fmla="*/ 2398000 w 2588963"/>
                      <a:gd name="connsiteY9" fmla="*/ 1145755 h 1145755"/>
                      <a:gd name="connsiteX10" fmla="*/ 1846241 w 2588963"/>
                      <a:gd name="connsiteY10" fmla="*/ 1145755 h 1145755"/>
                      <a:gd name="connsiteX11" fmla="*/ 1316552 w 2588963"/>
                      <a:gd name="connsiteY11" fmla="*/ 1145755 h 1145755"/>
                      <a:gd name="connsiteX12" fmla="*/ 720652 w 2588963"/>
                      <a:gd name="connsiteY12" fmla="*/ 1145755 h 1145755"/>
                      <a:gd name="connsiteX13" fmla="*/ 190963 w 2588963"/>
                      <a:gd name="connsiteY13" fmla="*/ 1145755 h 1145755"/>
                      <a:gd name="connsiteX14" fmla="*/ 0 w 2588963"/>
                      <a:gd name="connsiteY14" fmla="*/ 954792 h 1145755"/>
                      <a:gd name="connsiteX15" fmla="*/ 0 w 2588963"/>
                      <a:gd name="connsiteY15" fmla="*/ 565239 h 1145755"/>
                      <a:gd name="connsiteX16" fmla="*/ 0 w 2588963"/>
                      <a:gd name="connsiteY16" fmla="*/ 190963 h 1145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88963" h="1145755" extrusionOk="0">
                        <a:moveTo>
                          <a:pt x="0" y="190963"/>
                        </a:moveTo>
                        <a:cubicBezTo>
                          <a:pt x="-19642" y="73381"/>
                          <a:pt x="63810" y="8139"/>
                          <a:pt x="190963" y="0"/>
                        </a:cubicBezTo>
                        <a:cubicBezTo>
                          <a:pt x="404701" y="16488"/>
                          <a:pt x="631357" y="25744"/>
                          <a:pt x="786863" y="0"/>
                        </a:cubicBezTo>
                        <a:cubicBezTo>
                          <a:pt x="942369" y="-25744"/>
                          <a:pt x="1108026" y="12593"/>
                          <a:pt x="1316552" y="0"/>
                        </a:cubicBezTo>
                        <a:cubicBezTo>
                          <a:pt x="1525078" y="-12593"/>
                          <a:pt x="1600126" y="21846"/>
                          <a:pt x="1824170" y="0"/>
                        </a:cubicBezTo>
                        <a:cubicBezTo>
                          <a:pt x="2048214" y="-21846"/>
                          <a:pt x="2250978" y="2646"/>
                          <a:pt x="2398000" y="0"/>
                        </a:cubicBezTo>
                        <a:cubicBezTo>
                          <a:pt x="2512083" y="-17734"/>
                          <a:pt x="2586178" y="85071"/>
                          <a:pt x="2588963" y="190963"/>
                        </a:cubicBezTo>
                        <a:cubicBezTo>
                          <a:pt x="2576471" y="333635"/>
                          <a:pt x="2602058" y="423114"/>
                          <a:pt x="2588963" y="572878"/>
                        </a:cubicBezTo>
                        <a:cubicBezTo>
                          <a:pt x="2575868" y="722642"/>
                          <a:pt x="2589192" y="859236"/>
                          <a:pt x="2588963" y="954792"/>
                        </a:cubicBezTo>
                        <a:cubicBezTo>
                          <a:pt x="2609461" y="1065186"/>
                          <a:pt x="2491436" y="1143809"/>
                          <a:pt x="2398000" y="1145755"/>
                        </a:cubicBezTo>
                        <a:cubicBezTo>
                          <a:pt x="2160851" y="1134117"/>
                          <a:pt x="2066390" y="1155217"/>
                          <a:pt x="1846241" y="1145755"/>
                        </a:cubicBezTo>
                        <a:cubicBezTo>
                          <a:pt x="1626092" y="1136293"/>
                          <a:pt x="1457693" y="1152976"/>
                          <a:pt x="1316552" y="1145755"/>
                        </a:cubicBezTo>
                        <a:cubicBezTo>
                          <a:pt x="1175411" y="1138534"/>
                          <a:pt x="957390" y="1164516"/>
                          <a:pt x="720652" y="1145755"/>
                        </a:cubicBezTo>
                        <a:cubicBezTo>
                          <a:pt x="483914" y="1126994"/>
                          <a:pt x="328567" y="1132729"/>
                          <a:pt x="190963" y="1145755"/>
                        </a:cubicBezTo>
                        <a:cubicBezTo>
                          <a:pt x="76206" y="1147281"/>
                          <a:pt x="-5630" y="1056373"/>
                          <a:pt x="0" y="954792"/>
                        </a:cubicBezTo>
                        <a:cubicBezTo>
                          <a:pt x="-7708" y="762122"/>
                          <a:pt x="4434" y="660787"/>
                          <a:pt x="0" y="565239"/>
                        </a:cubicBezTo>
                        <a:cubicBezTo>
                          <a:pt x="-4434" y="469691"/>
                          <a:pt x="8619" y="293560"/>
                          <a:pt x="0" y="190963"/>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5240C9CC-3A46-28FF-3818-EEB984F7BC04}"/>
              </a:ext>
            </a:extLst>
          </p:cNvPr>
          <p:cNvSpPr>
            <a:spLocks noChangeAspect="1"/>
          </p:cNvSpPr>
          <p:nvPr/>
        </p:nvSpPr>
        <p:spPr>
          <a:xfrm>
            <a:off x="6719308" y="2684260"/>
            <a:ext cx="868031" cy="365760"/>
          </a:xfrm>
          <a:prstGeom prst="ellipse">
            <a:avLst/>
          </a:prstGeom>
          <a:solidFill>
            <a:srgbClr val="FFFFFF">
              <a:alpha val="50196"/>
            </a:srgbClr>
          </a:solidFill>
          <a:ln w="38100">
            <a:solidFill>
              <a:srgbClr val="C00000"/>
            </a:solidFill>
            <a:extLst>
              <a:ext uri="{C807C97D-BFC1-408E-A445-0C87EB9F89A2}">
                <ask:lineSketchStyleProps xmlns:ask="http://schemas.microsoft.com/office/drawing/2018/sketchyshapes" sd="1219033472">
                  <a:custGeom>
                    <a:avLst/>
                    <a:gdLst>
                      <a:gd name="connsiteX0" fmla="*/ 0 w 429653"/>
                      <a:gd name="connsiteY0" fmla="*/ 214827 h 429653"/>
                      <a:gd name="connsiteX1" fmla="*/ 214827 w 429653"/>
                      <a:gd name="connsiteY1" fmla="*/ 0 h 429653"/>
                      <a:gd name="connsiteX2" fmla="*/ 429654 w 429653"/>
                      <a:gd name="connsiteY2" fmla="*/ 214827 h 429653"/>
                      <a:gd name="connsiteX3" fmla="*/ 214827 w 429653"/>
                      <a:gd name="connsiteY3" fmla="*/ 429654 h 429653"/>
                      <a:gd name="connsiteX4" fmla="*/ 0 w 429653"/>
                      <a:gd name="connsiteY4" fmla="*/ 214827 h 429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9653" h="429653" extrusionOk="0">
                        <a:moveTo>
                          <a:pt x="0" y="214827"/>
                        </a:moveTo>
                        <a:cubicBezTo>
                          <a:pt x="-20065" y="83804"/>
                          <a:pt x="83810" y="4643"/>
                          <a:pt x="214827" y="0"/>
                        </a:cubicBezTo>
                        <a:cubicBezTo>
                          <a:pt x="340440" y="1467"/>
                          <a:pt x="405564" y="96947"/>
                          <a:pt x="429654" y="214827"/>
                        </a:cubicBezTo>
                        <a:cubicBezTo>
                          <a:pt x="418122" y="344734"/>
                          <a:pt x="330764" y="444627"/>
                          <a:pt x="214827" y="429654"/>
                        </a:cubicBezTo>
                        <a:cubicBezTo>
                          <a:pt x="82471" y="422153"/>
                          <a:pt x="10478" y="338479"/>
                          <a:pt x="0" y="214827"/>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C00000"/>
                </a:solidFill>
                <a:latin typeface="Arial" panose="020B0604020202020204" pitchFamily="34" charset="0"/>
                <a:cs typeface="Arial" panose="020B0604020202020204" pitchFamily="34" charset="0"/>
              </a:rPr>
              <a:t>6.0</a:t>
            </a:r>
          </a:p>
        </p:txBody>
      </p:sp>
      <p:sp>
        <p:nvSpPr>
          <p:cNvPr id="12" name="Rounded Rectangle 11">
            <a:extLst>
              <a:ext uri="{FF2B5EF4-FFF2-40B4-BE49-F238E27FC236}">
                <a16:creationId xmlns:a16="http://schemas.microsoft.com/office/drawing/2014/main" id="{7BA42641-EF4B-9849-C15E-DF947B4122D5}"/>
              </a:ext>
            </a:extLst>
          </p:cNvPr>
          <p:cNvSpPr/>
          <p:nvPr/>
        </p:nvSpPr>
        <p:spPr>
          <a:xfrm>
            <a:off x="1758437" y="3718058"/>
            <a:ext cx="2174586" cy="523436"/>
          </a:xfrm>
          <a:prstGeom prst="roundRect">
            <a:avLst/>
          </a:prstGeom>
          <a:noFill/>
          <a:ln w="38100">
            <a:solidFill>
              <a:schemeClr val="accent6"/>
            </a:solidFill>
            <a:extLst>
              <a:ext uri="{C807C97D-BFC1-408E-A445-0C87EB9F89A2}">
                <ask:lineSketchStyleProps xmlns:ask="http://schemas.microsoft.com/office/drawing/2018/sketchyshapes" sd="1219033472">
                  <a:custGeom>
                    <a:avLst/>
                    <a:gdLst>
                      <a:gd name="connsiteX0" fmla="*/ 0 w 2588963"/>
                      <a:gd name="connsiteY0" fmla="*/ 190963 h 1145755"/>
                      <a:gd name="connsiteX1" fmla="*/ 190963 w 2588963"/>
                      <a:gd name="connsiteY1" fmla="*/ 0 h 1145755"/>
                      <a:gd name="connsiteX2" fmla="*/ 786863 w 2588963"/>
                      <a:gd name="connsiteY2" fmla="*/ 0 h 1145755"/>
                      <a:gd name="connsiteX3" fmla="*/ 1316552 w 2588963"/>
                      <a:gd name="connsiteY3" fmla="*/ 0 h 1145755"/>
                      <a:gd name="connsiteX4" fmla="*/ 1824170 w 2588963"/>
                      <a:gd name="connsiteY4" fmla="*/ 0 h 1145755"/>
                      <a:gd name="connsiteX5" fmla="*/ 2398000 w 2588963"/>
                      <a:gd name="connsiteY5" fmla="*/ 0 h 1145755"/>
                      <a:gd name="connsiteX6" fmla="*/ 2588963 w 2588963"/>
                      <a:gd name="connsiteY6" fmla="*/ 190963 h 1145755"/>
                      <a:gd name="connsiteX7" fmla="*/ 2588963 w 2588963"/>
                      <a:gd name="connsiteY7" fmla="*/ 572878 h 1145755"/>
                      <a:gd name="connsiteX8" fmla="*/ 2588963 w 2588963"/>
                      <a:gd name="connsiteY8" fmla="*/ 954792 h 1145755"/>
                      <a:gd name="connsiteX9" fmla="*/ 2398000 w 2588963"/>
                      <a:gd name="connsiteY9" fmla="*/ 1145755 h 1145755"/>
                      <a:gd name="connsiteX10" fmla="*/ 1846241 w 2588963"/>
                      <a:gd name="connsiteY10" fmla="*/ 1145755 h 1145755"/>
                      <a:gd name="connsiteX11" fmla="*/ 1316552 w 2588963"/>
                      <a:gd name="connsiteY11" fmla="*/ 1145755 h 1145755"/>
                      <a:gd name="connsiteX12" fmla="*/ 720652 w 2588963"/>
                      <a:gd name="connsiteY12" fmla="*/ 1145755 h 1145755"/>
                      <a:gd name="connsiteX13" fmla="*/ 190963 w 2588963"/>
                      <a:gd name="connsiteY13" fmla="*/ 1145755 h 1145755"/>
                      <a:gd name="connsiteX14" fmla="*/ 0 w 2588963"/>
                      <a:gd name="connsiteY14" fmla="*/ 954792 h 1145755"/>
                      <a:gd name="connsiteX15" fmla="*/ 0 w 2588963"/>
                      <a:gd name="connsiteY15" fmla="*/ 565239 h 1145755"/>
                      <a:gd name="connsiteX16" fmla="*/ 0 w 2588963"/>
                      <a:gd name="connsiteY16" fmla="*/ 190963 h 1145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88963" h="1145755" extrusionOk="0">
                        <a:moveTo>
                          <a:pt x="0" y="190963"/>
                        </a:moveTo>
                        <a:cubicBezTo>
                          <a:pt x="-19642" y="73381"/>
                          <a:pt x="63810" y="8139"/>
                          <a:pt x="190963" y="0"/>
                        </a:cubicBezTo>
                        <a:cubicBezTo>
                          <a:pt x="404701" y="16488"/>
                          <a:pt x="631357" y="25744"/>
                          <a:pt x="786863" y="0"/>
                        </a:cubicBezTo>
                        <a:cubicBezTo>
                          <a:pt x="942369" y="-25744"/>
                          <a:pt x="1108026" y="12593"/>
                          <a:pt x="1316552" y="0"/>
                        </a:cubicBezTo>
                        <a:cubicBezTo>
                          <a:pt x="1525078" y="-12593"/>
                          <a:pt x="1600126" y="21846"/>
                          <a:pt x="1824170" y="0"/>
                        </a:cubicBezTo>
                        <a:cubicBezTo>
                          <a:pt x="2048214" y="-21846"/>
                          <a:pt x="2250978" y="2646"/>
                          <a:pt x="2398000" y="0"/>
                        </a:cubicBezTo>
                        <a:cubicBezTo>
                          <a:pt x="2512083" y="-17734"/>
                          <a:pt x="2586178" y="85071"/>
                          <a:pt x="2588963" y="190963"/>
                        </a:cubicBezTo>
                        <a:cubicBezTo>
                          <a:pt x="2576471" y="333635"/>
                          <a:pt x="2602058" y="423114"/>
                          <a:pt x="2588963" y="572878"/>
                        </a:cubicBezTo>
                        <a:cubicBezTo>
                          <a:pt x="2575868" y="722642"/>
                          <a:pt x="2589192" y="859236"/>
                          <a:pt x="2588963" y="954792"/>
                        </a:cubicBezTo>
                        <a:cubicBezTo>
                          <a:pt x="2609461" y="1065186"/>
                          <a:pt x="2491436" y="1143809"/>
                          <a:pt x="2398000" y="1145755"/>
                        </a:cubicBezTo>
                        <a:cubicBezTo>
                          <a:pt x="2160851" y="1134117"/>
                          <a:pt x="2066390" y="1155217"/>
                          <a:pt x="1846241" y="1145755"/>
                        </a:cubicBezTo>
                        <a:cubicBezTo>
                          <a:pt x="1626092" y="1136293"/>
                          <a:pt x="1457693" y="1152976"/>
                          <a:pt x="1316552" y="1145755"/>
                        </a:cubicBezTo>
                        <a:cubicBezTo>
                          <a:pt x="1175411" y="1138534"/>
                          <a:pt x="957390" y="1164516"/>
                          <a:pt x="720652" y="1145755"/>
                        </a:cubicBezTo>
                        <a:cubicBezTo>
                          <a:pt x="483914" y="1126994"/>
                          <a:pt x="328567" y="1132729"/>
                          <a:pt x="190963" y="1145755"/>
                        </a:cubicBezTo>
                        <a:cubicBezTo>
                          <a:pt x="76206" y="1147281"/>
                          <a:pt x="-5630" y="1056373"/>
                          <a:pt x="0" y="954792"/>
                        </a:cubicBezTo>
                        <a:cubicBezTo>
                          <a:pt x="-7708" y="762122"/>
                          <a:pt x="4434" y="660787"/>
                          <a:pt x="0" y="565239"/>
                        </a:cubicBezTo>
                        <a:cubicBezTo>
                          <a:pt x="-4434" y="469691"/>
                          <a:pt x="8619" y="293560"/>
                          <a:pt x="0" y="190963"/>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6"/>
              </a:solidFill>
            </a:endParaRPr>
          </a:p>
        </p:txBody>
      </p:sp>
      <p:sp>
        <p:nvSpPr>
          <p:cNvPr id="13" name="TextBox 12">
            <a:extLst>
              <a:ext uri="{FF2B5EF4-FFF2-40B4-BE49-F238E27FC236}">
                <a16:creationId xmlns:a16="http://schemas.microsoft.com/office/drawing/2014/main" id="{A122BDCD-F5BC-73AE-25F2-A556F37A45F0}"/>
              </a:ext>
            </a:extLst>
          </p:cNvPr>
          <p:cNvSpPr txBox="1"/>
          <p:nvPr/>
        </p:nvSpPr>
        <p:spPr>
          <a:xfrm>
            <a:off x="1641513" y="3240761"/>
            <a:ext cx="2981900" cy="369332"/>
          </a:xfrm>
          <a:prstGeom prst="rect">
            <a:avLst/>
          </a:prstGeom>
          <a:solidFill>
            <a:srgbClr val="FFFFFF">
              <a:alpha val="50196"/>
            </a:srgbClr>
          </a:solidFill>
        </p:spPr>
        <p:txBody>
          <a:bodyPr wrap="square" rtlCol="0">
            <a:spAutoFit/>
          </a:bodyPr>
          <a:lstStyle/>
          <a:p>
            <a:r>
              <a:rPr lang="en-US" dirty="0">
                <a:solidFill>
                  <a:srgbClr val="C00000"/>
                </a:solidFill>
                <a:latin typeface="Arial" panose="020B0604020202020204" pitchFamily="34" charset="0"/>
                <a:cs typeface="Arial" panose="020B0604020202020204" pitchFamily="34" charset="0"/>
              </a:rPr>
              <a:t>Enter amino acid number</a:t>
            </a:r>
          </a:p>
        </p:txBody>
      </p:sp>
      <p:sp>
        <p:nvSpPr>
          <p:cNvPr id="14" name="Oval 13">
            <a:extLst>
              <a:ext uri="{FF2B5EF4-FFF2-40B4-BE49-F238E27FC236}">
                <a16:creationId xmlns:a16="http://schemas.microsoft.com/office/drawing/2014/main" id="{C6954F28-0DC5-B928-96AD-9C008F86B90E}"/>
              </a:ext>
            </a:extLst>
          </p:cNvPr>
          <p:cNvSpPr>
            <a:spLocks noChangeAspect="1"/>
          </p:cNvSpPr>
          <p:nvPr/>
        </p:nvSpPr>
        <p:spPr>
          <a:xfrm>
            <a:off x="1805785" y="4358824"/>
            <a:ext cx="868031" cy="365760"/>
          </a:xfrm>
          <a:prstGeom prst="ellipse">
            <a:avLst/>
          </a:prstGeom>
          <a:solidFill>
            <a:srgbClr val="FFFFFF">
              <a:alpha val="50196"/>
            </a:srgbClr>
          </a:solidFill>
          <a:ln w="38100">
            <a:solidFill>
              <a:schemeClr val="accent6"/>
            </a:solidFill>
            <a:extLst>
              <a:ext uri="{C807C97D-BFC1-408E-A445-0C87EB9F89A2}">
                <ask:lineSketchStyleProps xmlns:ask="http://schemas.microsoft.com/office/drawing/2018/sketchyshapes" sd="1219033472">
                  <a:custGeom>
                    <a:avLst/>
                    <a:gdLst>
                      <a:gd name="connsiteX0" fmla="*/ 0 w 429653"/>
                      <a:gd name="connsiteY0" fmla="*/ 214827 h 429653"/>
                      <a:gd name="connsiteX1" fmla="*/ 214827 w 429653"/>
                      <a:gd name="connsiteY1" fmla="*/ 0 h 429653"/>
                      <a:gd name="connsiteX2" fmla="*/ 429654 w 429653"/>
                      <a:gd name="connsiteY2" fmla="*/ 214827 h 429653"/>
                      <a:gd name="connsiteX3" fmla="*/ 214827 w 429653"/>
                      <a:gd name="connsiteY3" fmla="*/ 429654 h 429653"/>
                      <a:gd name="connsiteX4" fmla="*/ 0 w 429653"/>
                      <a:gd name="connsiteY4" fmla="*/ 214827 h 429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9653" h="429653" extrusionOk="0">
                        <a:moveTo>
                          <a:pt x="0" y="214827"/>
                        </a:moveTo>
                        <a:cubicBezTo>
                          <a:pt x="-20065" y="83804"/>
                          <a:pt x="83810" y="4643"/>
                          <a:pt x="214827" y="0"/>
                        </a:cubicBezTo>
                        <a:cubicBezTo>
                          <a:pt x="340440" y="1467"/>
                          <a:pt x="405564" y="96947"/>
                          <a:pt x="429654" y="214827"/>
                        </a:cubicBezTo>
                        <a:cubicBezTo>
                          <a:pt x="418122" y="344734"/>
                          <a:pt x="330764" y="444627"/>
                          <a:pt x="214827" y="429654"/>
                        </a:cubicBezTo>
                        <a:cubicBezTo>
                          <a:pt x="82471" y="422153"/>
                          <a:pt x="10478" y="338479"/>
                          <a:pt x="0" y="214827"/>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accent6"/>
                </a:solidFill>
                <a:latin typeface="Arial" panose="020B0604020202020204" pitchFamily="34" charset="0"/>
                <a:cs typeface="Arial" panose="020B0604020202020204" pitchFamily="34" charset="0"/>
              </a:rPr>
              <a:t>6.2</a:t>
            </a:r>
          </a:p>
        </p:txBody>
      </p:sp>
      <p:sp>
        <p:nvSpPr>
          <p:cNvPr id="15" name="TextBox 14">
            <a:extLst>
              <a:ext uri="{FF2B5EF4-FFF2-40B4-BE49-F238E27FC236}">
                <a16:creationId xmlns:a16="http://schemas.microsoft.com/office/drawing/2014/main" id="{A1C54270-4804-88AD-2989-E5DF6D706965}"/>
              </a:ext>
            </a:extLst>
          </p:cNvPr>
          <p:cNvSpPr txBox="1"/>
          <p:nvPr/>
        </p:nvSpPr>
        <p:spPr>
          <a:xfrm>
            <a:off x="2754216" y="4353465"/>
            <a:ext cx="3514382" cy="646331"/>
          </a:xfrm>
          <a:prstGeom prst="rect">
            <a:avLst/>
          </a:prstGeom>
          <a:solidFill>
            <a:srgbClr val="FFFFFF">
              <a:alpha val="50196"/>
            </a:srgbClr>
          </a:solidFill>
          <a:ln>
            <a:noFill/>
          </a:ln>
        </p:spPr>
        <p:txBody>
          <a:bodyPr wrap="square" rtlCol="0">
            <a:spAutoFit/>
          </a:bodyPr>
          <a:lstStyle/>
          <a:p>
            <a:r>
              <a:rPr lang="en-US" dirty="0">
                <a:solidFill>
                  <a:schemeClr val="accent6"/>
                </a:solidFill>
                <a:latin typeface="Arial" panose="020B0604020202020204" pitchFamily="34" charset="0"/>
                <a:cs typeface="Arial" panose="020B0604020202020204" pitchFamily="34" charset="0"/>
              </a:rPr>
              <a:t>Select residue. If it’s not N/S/T, enter the atom linking to glycan</a:t>
            </a:r>
          </a:p>
        </p:txBody>
      </p:sp>
      <p:sp>
        <p:nvSpPr>
          <p:cNvPr id="16" name="Rounded Rectangle 15">
            <a:extLst>
              <a:ext uri="{FF2B5EF4-FFF2-40B4-BE49-F238E27FC236}">
                <a16:creationId xmlns:a16="http://schemas.microsoft.com/office/drawing/2014/main" id="{C9E05789-BC5A-251F-28AD-C14D5D00A923}"/>
              </a:ext>
            </a:extLst>
          </p:cNvPr>
          <p:cNvSpPr/>
          <p:nvPr/>
        </p:nvSpPr>
        <p:spPr>
          <a:xfrm>
            <a:off x="5228750" y="3718058"/>
            <a:ext cx="1612725" cy="523436"/>
          </a:xfrm>
          <a:prstGeom prst="roundRect">
            <a:avLst/>
          </a:prstGeom>
          <a:noFill/>
          <a:ln w="38100">
            <a:solidFill>
              <a:schemeClr val="tx1"/>
            </a:solidFill>
            <a:extLst>
              <a:ext uri="{C807C97D-BFC1-408E-A445-0C87EB9F89A2}">
                <ask:lineSketchStyleProps xmlns:ask="http://schemas.microsoft.com/office/drawing/2018/sketchyshapes" sd="1219033472">
                  <a:custGeom>
                    <a:avLst/>
                    <a:gdLst>
                      <a:gd name="connsiteX0" fmla="*/ 0 w 2588963"/>
                      <a:gd name="connsiteY0" fmla="*/ 190963 h 1145755"/>
                      <a:gd name="connsiteX1" fmla="*/ 190963 w 2588963"/>
                      <a:gd name="connsiteY1" fmla="*/ 0 h 1145755"/>
                      <a:gd name="connsiteX2" fmla="*/ 786863 w 2588963"/>
                      <a:gd name="connsiteY2" fmla="*/ 0 h 1145755"/>
                      <a:gd name="connsiteX3" fmla="*/ 1316552 w 2588963"/>
                      <a:gd name="connsiteY3" fmla="*/ 0 h 1145755"/>
                      <a:gd name="connsiteX4" fmla="*/ 1824170 w 2588963"/>
                      <a:gd name="connsiteY4" fmla="*/ 0 h 1145755"/>
                      <a:gd name="connsiteX5" fmla="*/ 2398000 w 2588963"/>
                      <a:gd name="connsiteY5" fmla="*/ 0 h 1145755"/>
                      <a:gd name="connsiteX6" fmla="*/ 2588963 w 2588963"/>
                      <a:gd name="connsiteY6" fmla="*/ 190963 h 1145755"/>
                      <a:gd name="connsiteX7" fmla="*/ 2588963 w 2588963"/>
                      <a:gd name="connsiteY7" fmla="*/ 572878 h 1145755"/>
                      <a:gd name="connsiteX8" fmla="*/ 2588963 w 2588963"/>
                      <a:gd name="connsiteY8" fmla="*/ 954792 h 1145755"/>
                      <a:gd name="connsiteX9" fmla="*/ 2398000 w 2588963"/>
                      <a:gd name="connsiteY9" fmla="*/ 1145755 h 1145755"/>
                      <a:gd name="connsiteX10" fmla="*/ 1846241 w 2588963"/>
                      <a:gd name="connsiteY10" fmla="*/ 1145755 h 1145755"/>
                      <a:gd name="connsiteX11" fmla="*/ 1316552 w 2588963"/>
                      <a:gd name="connsiteY11" fmla="*/ 1145755 h 1145755"/>
                      <a:gd name="connsiteX12" fmla="*/ 720652 w 2588963"/>
                      <a:gd name="connsiteY12" fmla="*/ 1145755 h 1145755"/>
                      <a:gd name="connsiteX13" fmla="*/ 190963 w 2588963"/>
                      <a:gd name="connsiteY13" fmla="*/ 1145755 h 1145755"/>
                      <a:gd name="connsiteX14" fmla="*/ 0 w 2588963"/>
                      <a:gd name="connsiteY14" fmla="*/ 954792 h 1145755"/>
                      <a:gd name="connsiteX15" fmla="*/ 0 w 2588963"/>
                      <a:gd name="connsiteY15" fmla="*/ 565239 h 1145755"/>
                      <a:gd name="connsiteX16" fmla="*/ 0 w 2588963"/>
                      <a:gd name="connsiteY16" fmla="*/ 190963 h 1145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88963" h="1145755" extrusionOk="0">
                        <a:moveTo>
                          <a:pt x="0" y="190963"/>
                        </a:moveTo>
                        <a:cubicBezTo>
                          <a:pt x="-19642" y="73381"/>
                          <a:pt x="63810" y="8139"/>
                          <a:pt x="190963" y="0"/>
                        </a:cubicBezTo>
                        <a:cubicBezTo>
                          <a:pt x="404701" y="16488"/>
                          <a:pt x="631357" y="25744"/>
                          <a:pt x="786863" y="0"/>
                        </a:cubicBezTo>
                        <a:cubicBezTo>
                          <a:pt x="942369" y="-25744"/>
                          <a:pt x="1108026" y="12593"/>
                          <a:pt x="1316552" y="0"/>
                        </a:cubicBezTo>
                        <a:cubicBezTo>
                          <a:pt x="1525078" y="-12593"/>
                          <a:pt x="1600126" y="21846"/>
                          <a:pt x="1824170" y="0"/>
                        </a:cubicBezTo>
                        <a:cubicBezTo>
                          <a:pt x="2048214" y="-21846"/>
                          <a:pt x="2250978" y="2646"/>
                          <a:pt x="2398000" y="0"/>
                        </a:cubicBezTo>
                        <a:cubicBezTo>
                          <a:pt x="2512083" y="-17734"/>
                          <a:pt x="2586178" y="85071"/>
                          <a:pt x="2588963" y="190963"/>
                        </a:cubicBezTo>
                        <a:cubicBezTo>
                          <a:pt x="2576471" y="333635"/>
                          <a:pt x="2602058" y="423114"/>
                          <a:pt x="2588963" y="572878"/>
                        </a:cubicBezTo>
                        <a:cubicBezTo>
                          <a:pt x="2575868" y="722642"/>
                          <a:pt x="2589192" y="859236"/>
                          <a:pt x="2588963" y="954792"/>
                        </a:cubicBezTo>
                        <a:cubicBezTo>
                          <a:pt x="2609461" y="1065186"/>
                          <a:pt x="2491436" y="1143809"/>
                          <a:pt x="2398000" y="1145755"/>
                        </a:cubicBezTo>
                        <a:cubicBezTo>
                          <a:pt x="2160851" y="1134117"/>
                          <a:pt x="2066390" y="1155217"/>
                          <a:pt x="1846241" y="1145755"/>
                        </a:cubicBezTo>
                        <a:cubicBezTo>
                          <a:pt x="1626092" y="1136293"/>
                          <a:pt x="1457693" y="1152976"/>
                          <a:pt x="1316552" y="1145755"/>
                        </a:cubicBezTo>
                        <a:cubicBezTo>
                          <a:pt x="1175411" y="1138534"/>
                          <a:pt x="957390" y="1164516"/>
                          <a:pt x="720652" y="1145755"/>
                        </a:cubicBezTo>
                        <a:cubicBezTo>
                          <a:pt x="483914" y="1126994"/>
                          <a:pt x="328567" y="1132729"/>
                          <a:pt x="190963" y="1145755"/>
                        </a:cubicBezTo>
                        <a:cubicBezTo>
                          <a:pt x="76206" y="1147281"/>
                          <a:pt x="-5630" y="1056373"/>
                          <a:pt x="0" y="954792"/>
                        </a:cubicBezTo>
                        <a:cubicBezTo>
                          <a:pt x="-7708" y="762122"/>
                          <a:pt x="4434" y="660787"/>
                          <a:pt x="0" y="565239"/>
                        </a:cubicBezTo>
                        <a:cubicBezTo>
                          <a:pt x="-4434" y="469691"/>
                          <a:pt x="8619" y="293560"/>
                          <a:pt x="0" y="190963"/>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6"/>
              </a:solidFill>
            </a:endParaRPr>
          </a:p>
        </p:txBody>
      </p:sp>
      <p:sp>
        <p:nvSpPr>
          <p:cNvPr id="17" name="Oval 16">
            <a:extLst>
              <a:ext uri="{FF2B5EF4-FFF2-40B4-BE49-F238E27FC236}">
                <a16:creationId xmlns:a16="http://schemas.microsoft.com/office/drawing/2014/main" id="{9EB0C661-E24F-1E22-F130-86C878D85F41}"/>
              </a:ext>
            </a:extLst>
          </p:cNvPr>
          <p:cNvSpPr>
            <a:spLocks noChangeAspect="1"/>
          </p:cNvSpPr>
          <p:nvPr/>
        </p:nvSpPr>
        <p:spPr>
          <a:xfrm>
            <a:off x="6983713" y="3796896"/>
            <a:ext cx="868031" cy="365760"/>
          </a:xfrm>
          <a:prstGeom prst="ellipse">
            <a:avLst/>
          </a:prstGeom>
          <a:solidFill>
            <a:srgbClr val="FFFFFF">
              <a:alpha val="50196"/>
            </a:srgbClr>
          </a:solidFill>
          <a:ln w="38100">
            <a:solidFill>
              <a:schemeClr val="tx1"/>
            </a:solidFill>
            <a:extLst>
              <a:ext uri="{C807C97D-BFC1-408E-A445-0C87EB9F89A2}">
                <ask:lineSketchStyleProps xmlns:ask="http://schemas.microsoft.com/office/drawing/2018/sketchyshapes" sd="1219033472">
                  <a:custGeom>
                    <a:avLst/>
                    <a:gdLst>
                      <a:gd name="connsiteX0" fmla="*/ 0 w 429653"/>
                      <a:gd name="connsiteY0" fmla="*/ 214827 h 429653"/>
                      <a:gd name="connsiteX1" fmla="*/ 214827 w 429653"/>
                      <a:gd name="connsiteY1" fmla="*/ 0 h 429653"/>
                      <a:gd name="connsiteX2" fmla="*/ 429654 w 429653"/>
                      <a:gd name="connsiteY2" fmla="*/ 214827 h 429653"/>
                      <a:gd name="connsiteX3" fmla="*/ 214827 w 429653"/>
                      <a:gd name="connsiteY3" fmla="*/ 429654 h 429653"/>
                      <a:gd name="connsiteX4" fmla="*/ 0 w 429653"/>
                      <a:gd name="connsiteY4" fmla="*/ 214827 h 429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9653" h="429653" extrusionOk="0">
                        <a:moveTo>
                          <a:pt x="0" y="214827"/>
                        </a:moveTo>
                        <a:cubicBezTo>
                          <a:pt x="-20065" y="83804"/>
                          <a:pt x="83810" y="4643"/>
                          <a:pt x="214827" y="0"/>
                        </a:cubicBezTo>
                        <a:cubicBezTo>
                          <a:pt x="340440" y="1467"/>
                          <a:pt x="405564" y="96947"/>
                          <a:pt x="429654" y="214827"/>
                        </a:cubicBezTo>
                        <a:cubicBezTo>
                          <a:pt x="418122" y="344734"/>
                          <a:pt x="330764" y="444627"/>
                          <a:pt x="214827" y="429654"/>
                        </a:cubicBezTo>
                        <a:cubicBezTo>
                          <a:pt x="82471" y="422153"/>
                          <a:pt x="10478" y="338479"/>
                          <a:pt x="0" y="214827"/>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latin typeface="Arial" panose="020B0604020202020204" pitchFamily="34" charset="0"/>
                <a:cs typeface="Arial" panose="020B0604020202020204" pitchFamily="34" charset="0"/>
              </a:rPr>
              <a:t>6.3</a:t>
            </a:r>
          </a:p>
        </p:txBody>
      </p:sp>
      <p:sp>
        <p:nvSpPr>
          <p:cNvPr id="18" name="TextBox 17">
            <a:extLst>
              <a:ext uri="{FF2B5EF4-FFF2-40B4-BE49-F238E27FC236}">
                <a16:creationId xmlns:a16="http://schemas.microsoft.com/office/drawing/2014/main" id="{98615E13-D8B9-5C62-4D2B-2D618A33F74A}"/>
              </a:ext>
            </a:extLst>
          </p:cNvPr>
          <p:cNvSpPr txBox="1"/>
          <p:nvPr/>
        </p:nvSpPr>
        <p:spPr>
          <a:xfrm>
            <a:off x="7899094" y="3780587"/>
            <a:ext cx="3514382" cy="369332"/>
          </a:xfrm>
          <a:prstGeom prst="rect">
            <a:avLst/>
          </a:prstGeom>
          <a:solidFill>
            <a:srgbClr val="FFFFFF">
              <a:alpha val="50196"/>
            </a:srgbClr>
          </a:solidFill>
        </p:spPr>
        <p:txBody>
          <a:bodyPr wrap="square" rtlCol="0">
            <a:spAutoFit/>
          </a:bodyPr>
          <a:lstStyle/>
          <a:p>
            <a:r>
              <a:rPr lang="en-US" dirty="0">
                <a:latin typeface="Arial" panose="020B0604020202020204" pitchFamily="34" charset="0"/>
                <a:cs typeface="Arial" panose="020B0604020202020204" pitchFamily="34" charset="0"/>
              </a:rPr>
              <a:t>See 5.2 for using </a:t>
            </a:r>
            <a:r>
              <a:rPr lang="en-US" dirty="0" err="1">
                <a:latin typeface="Arial" panose="020B0604020202020204" pitchFamily="34" charset="0"/>
                <a:cs typeface="Arial" panose="020B0604020202020204" pitchFamily="34" charset="0"/>
              </a:rPr>
              <a:t>SugarDrawer</a:t>
            </a:r>
            <a:r>
              <a:rPr lang="en-US"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473583066"/>
      </p:ext>
    </p:extLst>
  </p:cSld>
  <p:clrMapOvr>
    <a:masterClrMapping/>
  </p:clrMapOvr>
  <mc:AlternateContent xmlns:mc="http://schemas.openxmlformats.org/markup-compatibility/2006" xmlns:p14="http://schemas.microsoft.com/office/powerpoint/2010/main">
    <mc:Choice Requires="p14">
      <p:transition p14:dur="250">
        <p:push dir="u"/>
      </p:transition>
    </mc:Choice>
    <mc:Fallback xmlns="">
      <p:transition>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P spid="12" grpId="0" animBg="1"/>
      <p:bldP spid="13" grpId="0" animBg="1"/>
      <p:bldP spid="14" grpId="0" animBg="1"/>
      <p:bldP spid="15" grpId="0" animBg="1"/>
      <p:bldP spid="16" grpId="0" animBg="1"/>
      <p:bldP spid="17" grpId="0" animBg="1"/>
      <p:bldP spid="1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F3E9D2B-0E8C-B25E-5CC7-738C1C7C7BA1}"/>
              </a:ext>
            </a:extLst>
          </p:cNvPr>
          <p:cNvSpPr>
            <a:spLocks noGrp="1"/>
          </p:cNvSpPr>
          <p:nvPr>
            <p:ph type="title"/>
          </p:nvPr>
        </p:nvSpPr>
        <p:spPr/>
        <p:txBody>
          <a:bodyPr/>
          <a:lstStyle/>
          <a:p>
            <a:r>
              <a:rPr lang="en-US" dirty="0"/>
              <a:t>Modeling glycan as ligand</a:t>
            </a:r>
          </a:p>
        </p:txBody>
      </p:sp>
      <p:sp>
        <p:nvSpPr>
          <p:cNvPr id="6" name="Text Placeholder 5">
            <a:extLst>
              <a:ext uri="{FF2B5EF4-FFF2-40B4-BE49-F238E27FC236}">
                <a16:creationId xmlns:a16="http://schemas.microsoft.com/office/drawing/2014/main" id="{8CE0A301-7831-0826-437D-8B9DCEF90883}"/>
              </a:ext>
            </a:extLst>
          </p:cNvPr>
          <p:cNvSpPr>
            <a:spLocks noGrp="1"/>
          </p:cNvSpPr>
          <p:nvPr>
            <p:ph type="body" idx="1"/>
          </p:nvPr>
        </p:nvSpPr>
        <p:spPr/>
        <p:txBody>
          <a:bodyPr/>
          <a:lstStyle/>
          <a:p>
            <a:r>
              <a:rPr lang="en-US" dirty="0"/>
              <a:t>Referring to “modeling proteins only” or “modeling glycoproteins” sections to add protein </a:t>
            </a:r>
          </a:p>
        </p:txBody>
      </p:sp>
    </p:spTree>
    <p:extLst>
      <p:ext uri="{BB962C8B-B14F-4D97-AF65-F5344CB8AC3E}">
        <p14:creationId xmlns:p14="http://schemas.microsoft.com/office/powerpoint/2010/main" val="973806737"/>
      </p:ext>
    </p:extLst>
  </p:cSld>
  <p:clrMapOvr>
    <a:masterClrMapping/>
  </p:clrMapOvr>
  <mc:AlternateContent xmlns:mc="http://schemas.openxmlformats.org/markup-compatibility/2006" xmlns:p14="http://schemas.microsoft.com/office/powerpoint/2010/main">
    <mc:Choice Requires="p14">
      <p:transition p14:dur="250">
        <p:push dir="u"/>
      </p:transition>
    </mc:Choice>
    <mc:Fallback xmlns="">
      <p:transition>
        <p:push dir="u"/>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12F7B1-3D01-1136-700C-F2FCBE94B663}"/>
            </a:ext>
          </a:extLst>
        </p:cNvPr>
        <p:cNvGrpSpPr/>
        <p:nvPr/>
      </p:nvGrpSpPr>
      <p:grpSpPr>
        <a:xfrm>
          <a:off x="0" y="0"/>
          <a:ext cx="0" cy="0"/>
          <a:chOff x="0" y="0"/>
          <a:chExt cx="0" cy="0"/>
        </a:xfrm>
      </p:grpSpPr>
      <p:pic>
        <p:nvPicPr>
          <p:cNvPr id="10" name="Picture 9" descr="A screenshot of a computer&#10;&#10;AI-generated content may be incorrect.">
            <a:extLst>
              <a:ext uri="{FF2B5EF4-FFF2-40B4-BE49-F238E27FC236}">
                <a16:creationId xmlns:a16="http://schemas.microsoft.com/office/drawing/2014/main" id="{63E32A9D-0955-2C4C-04D8-A6F7DC7CCE62}"/>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a:ext>
            </a:extLst>
          </a:blip>
          <a:srcRect/>
          <a:stretch>
            <a:fillRect/>
          </a:stretch>
        </p:blipFill>
        <p:spPr>
          <a:xfrm>
            <a:off x="0" y="847165"/>
            <a:ext cx="12192000" cy="5163671"/>
          </a:xfrm>
          <a:prstGeom prst="rect">
            <a:avLst/>
          </a:prstGeom>
        </p:spPr>
      </p:pic>
      <p:sp>
        <p:nvSpPr>
          <p:cNvPr id="11" name="Rounded Rectangle 10">
            <a:extLst>
              <a:ext uri="{FF2B5EF4-FFF2-40B4-BE49-F238E27FC236}">
                <a16:creationId xmlns:a16="http://schemas.microsoft.com/office/drawing/2014/main" id="{590E69C6-87C6-D2A0-2317-FB4772D2113B}"/>
              </a:ext>
            </a:extLst>
          </p:cNvPr>
          <p:cNvSpPr/>
          <p:nvPr/>
        </p:nvSpPr>
        <p:spPr>
          <a:xfrm>
            <a:off x="143220" y="2952520"/>
            <a:ext cx="2588963" cy="1145755"/>
          </a:xfrm>
          <a:prstGeom prst="roundRect">
            <a:avLst/>
          </a:prstGeom>
          <a:noFill/>
          <a:ln w="38100">
            <a:solidFill>
              <a:srgbClr val="C00000"/>
            </a:solidFill>
            <a:extLst>
              <a:ext uri="{C807C97D-BFC1-408E-A445-0C87EB9F89A2}">
                <ask:lineSketchStyleProps xmlns:ask="http://schemas.microsoft.com/office/drawing/2018/sketchyshapes" sd="1219033472">
                  <a:custGeom>
                    <a:avLst/>
                    <a:gdLst>
                      <a:gd name="connsiteX0" fmla="*/ 0 w 2588963"/>
                      <a:gd name="connsiteY0" fmla="*/ 190963 h 1145755"/>
                      <a:gd name="connsiteX1" fmla="*/ 190963 w 2588963"/>
                      <a:gd name="connsiteY1" fmla="*/ 0 h 1145755"/>
                      <a:gd name="connsiteX2" fmla="*/ 786863 w 2588963"/>
                      <a:gd name="connsiteY2" fmla="*/ 0 h 1145755"/>
                      <a:gd name="connsiteX3" fmla="*/ 1316552 w 2588963"/>
                      <a:gd name="connsiteY3" fmla="*/ 0 h 1145755"/>
                      <a:gd name="connsiteX4" fmla="*/ 1824170 w 2588963"/>
                      <a:gd name="connsiteY4" fmla="*/ 0 h 1145755"/>
                      <a:gd name="connsiteX5" fmla="*/ 2398000 w 2588963"/>
                      <a:gd name="connsiteY5" fmla="*/ 0 h 1145755"/>
                      <a:gd name="connsiteX6" fmla="*/ 2588963 w 2588963"/>
                      <a:gd name="connsiteY6" fmla="*/ 190963 h 1145755"/>
                      <a:gd name="connsiteX7" fmla="*/ 2588963 w 2588963"/>
                      <a:gd name="connsiteY7" fmla="*/ 572878 h 1145755"/>
                      <a:gd name="connsiteX8" fmla="*/ 2588963 w 2588963"/>
                      <a:gd name="connsiteY8" fmla="*/ 954792 h 1145755"/>
                      <a:gd name="connsiteX9" fmla="*/ 2398000 w 2588963"/>
                      <a:gd name="connsiteY9" fmla="*/ 1145755 h 1145755"/>
                      <a:gd name="connsiteX10" fmla="*/ 1846241 w 2588963"/>
                      <a:gd name="connsiteY10" fmla="*/ 1145755 h 1145755"/>
                      <a:gd name="connsiteX11" fmla="*/ 1316552 w 2588963"/>
                      <a:gd name="connsiteY11" fmla="*/ 1145755 h 1145755"/>
                      <a:gd name="connsiteX12" fmla="*/ 720652 w 2588963"/>
                      <a:gd name="connsiteY12" fmla="*/ 1145755 h 1145755"/>
                      <a:gd name="connsiteX13" fmla="*/ 190963 w 2588963"/>
                      <a:gd name="connsiteY13" fmla="*/ 1145755 h 1145755"/>
                      <a:gd name="connsiteX14" fmla="*/ 0 w 2588963"/>
                      <a:gd name="connsiteY14" fmla="*/ 954792 h 1145755"/>
                      <a:gd name="connsiteX15" fmla="*/ 0 w 2588963"/>
                      <a:gd name="connsiteY15" fmla="*/ 565239 h 1145755"/>
                      <a:gd name="connsiteX16" fmla="*/ 0 w 2588963"/>
                      <a:gd name="connsiteY16" fmla="*/ 190963 h 1145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88963" h="1145755" extrusionOk="0">
                        <a:moveTo>
                          <a:pt x="0" y="190963"/>
                        </a:moveTo>
                        <a:cubicBezTo>
                          <a:pt x="-19642" y="73381"/>
                          <a:pt x="63810" y="8139"/>
                          <a:pt x="190963" y="0"/>
                        </a:cubicBezTo>
                        <a:cubicBezTo>
                          <a:pt x="404701" y="16488"/>
                          <a:pt x="631357" y="25744"/>
                          <a:pt x="786863" y="0"/>
                        </a:cubicBezTo>
                        <a:cubicBezTo>
                          <a:pt x="942369" y="-25744"/>
                          <a:pt x="1108026" y="12593"/>
                          <a:pt x="1316552" y="0"/>
                        </a:cubicBezTo>
                        <a:cubicBezTo>
                          <a:pt x="1525078" y="-12593"/>
                          <a:pt x="1600126" y="21846"/>
                          <a:pt x="1824170" y="0"/>
                        </a:cubicBezTo>
                        <a:cubicBezTo>
                          <a:pt x="2048214" y="-21846"/>
                          <a:pt x="2250978" y="2646"/>
                          <a:pt x="2398000" y="0"/>
                        </a:cubicBezTo>
                        <a:cubicBezTo>
                          <a:pt x="2512083" y="-17734"/>
                          <a:pt x="2586178" y="85071"/>
                          <a:pt x="2588963" y="190963"/>
                        </a:cubicBezTo>
                        <a:cubicBezTo>
                          <a:pt x="2576471" y="333635"/>
                          <a:pt x="2602058" y="423114"/>
                          <a:pt x="2588963" y="572878"/>
                        </a:cubicBezTo>
                        <a:cubicBezTo>
                          <a:pt x="2575868" y="722642"/>
                          <a:pt x="2589192" y="859236"/>
                          <a:pt x="2588963" y="954792"/>
                        </a:cubicBezTo>
                        <a:cubicBezTo>
                          <a:pt x="2609461" y="1065186"/>
                          <a:pt x="2491436" y="1143809"/>
                          <a:pt x="2398000" y="1145755"/>
                        </a:cubicBezTo>
                        <a:cubicBezTo>
                          <a:pt x="2160851" y="1134117"/>
                          <a:pt x="2066390" y="1155217"/>
                          <a:pt x="1846241" y="1145755"/>
                        </a:cubicBezTo>
                        <a:cubicBezTo>
                          <a:pt x="1626092" y="1136293"/>
                          <a:pt x="1457693" y="1152976"/>
                          <a:pt x="1316552" y="1145755"/>
                        </a:cubicBezTo>
                        <a:cubicBezTo>
                          <a:pt x="1175411" y="1138534"/>
                          <a:pt x="957390" y="1164516"/>
                          <a:pt x="720652" y="1145755"/>
                        </a:cubicBezTo>
                        <a:cubicBezTo>
                          <a:pt x="483914" y="1126994"/>
                          <a:pt x="328567" y="1132729"/>
                          <a:pt x="190963" y="1145755"/>
                        </a:cubicBezTo>
                        <a:cubicBezTo>
                          <a:pt x="76206" y="1147281"/>
                          <a:pt x="-5630" y="1056373"/>
                          <a:pt x="0" y="954792"/>
                        </a:cubicBezTo>
                        <a:cubicBezTo>
                          <a:pt x="-7708" y="762122"/>
                          <a:pt x="4434" y="660787"/>
                          <a:pt x="0" y="565239"/>
                        </a:cubicBezTo>
                        <a:cubicBezTo>
                          <a:pt x="-4434" y="469691"/>
                          <a:pt x="8619" y="293560"/>
                          <a:pt x="0" y="190963"/>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A8E5A601-4190-47D2-5B77-835A96D5A7F0}"/>
              </a:ext>
            </a:extLst>
          </p:cNvPr>
          <p:cNvSpPr>
            <a:spLocks noChangeAspect="1"/>
          </p:cNvSpPr>
          <p:nvPr/>
        </p:nvSpPr>
        <p:spPr>
          <a:xfrm>
            <a:off x="2262865" y="2471650"/>
            <a:ext cx="365760" cy="365760"/>
          </a:xfrm>
          <a:prstGeom prst="ellipse">
            <a:avLst/>
          </a:prstGeom>
          <a:noFill/>
          <a:ln w="38100">
            <a:solidFill>
              <a:srgbClr val="C00000"/>
            </a:solidFill>
            <a:extLst>
              <a:ext uri="{C807C97D-BFC1-408E-A445-0C87EB9F89A2}">
                <ask:lineSketchStyleProps xmlns:ask="http://schemas.microsoft.com/office/drawing/2018/sketchyshapes" sd="1219033472">
                  <a:custGeom>
                    <a:avLst/>
                    <a:gdLst>
                      <a:gd name="connsiteX0" fmla="*/ 0 w 429653"/>
                      <a:gd name="connsiteY0" fmla="*/ 214827 h 429653"/>
                      <a:gd name="connsiteX1" fmla="*/ 214827 w 429653"/>
                      <a:gd name="connsiteY1" fmla="*/ 0 h 429653"/>
                      <a:gd name="connsiteX2" fmla="*/ 429654 w 429653"/>
                      <a:gd name="connsiteY2" fmla="*/ 214827 h 429653"/>
                      <a:gd name="connsiteX3" fmla="*/ 214827 w 429653"/>
                      <a:gd name="connsiteY3" fmla="*/ 429654 h 429653"/>
                      <a:gd name="connsiteX4" fmla="*/ 0 w 429653"/>
                      <a:gd name="connsiteY4" fmla="*/ 214827 h 429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9653" h="429653" extrusionOk="0">
                        <a:moveTo>
                          <a:pt x="0" y="214827"/>
                        </a:moveTo>
                        <a:cubicBezTo>
                          <a:pt x="-20065" y="83804"/>
                          <a:pt x="83810" y="4643"/>
                          <a:pt x="214827" y="0"/>
                        </a:cubicBezTo>
                        <a:cubicBezTo>
                          <a:pt x="340440" y="1467"/>
                          <a:pt x="405564" y="96947"/>
                          <a:pt x="429654" y="214827"/>
                        </a:cubicBezTo>
                        <a:cubicBezTo>
                          <a:pt x="418122" y="344734"/>
                          <a:pt x="330764" y="444627"/>
                          <a:pt x="214827" y="429654"/>
                        </a:cubicBezTo>
                        <a:cubicBezTo>
                          <a:pt x="82471" y="422153"/>
                          <a:pt x="10478" y="338479"/>
                          <a:pt x="0" y="214827"/>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C00000"/>
                </a:solidFill>
                <a:latin typeface="Arial" panose="020B0604020202020204" pitchFamily="34" charset="0"/>
                <a:cs typeface="Arial" panose="020B0604020202020204" pitchFamily="34" charset="0"/>
              </a:rPr>
              <a:t>1</a:t>
            </a:r>
          </a:p>
        </p:txBody>
      </p:sp>
      <p:sp>
        <p:nvSpPr>
          <p:cNvPr id="19" name="Rounded Rectangle 18">
            <a:extLst>
              <a:ext uri="{FF2B5EF4-FFF2-40B4-BE49-F238E27FC236}">
                <a16:creationId xmlns:a16="http://schemas.microsoft.com/office/drawing/2014/main" id="{B5ECFCD3-59C3-A1C7-8CC4-D78E0429CB01}"/>
              </a:ext>
            </a:extLst>
          </p:cNvPr>
          <p:cNvSpPr/>
          <p:nvPr/>
        </p:nvSpPr>
        <p:spPr>
          <a:xfrm>
            <a:off x="6183342" y="4335986"/>
            <a:ext cx="685050" cy="396788"/>
          </a:xfrm>
          <a:prstGeom prst="roundRect">
            <a:avLst/>
          </a:prstGeom>
          <a:noFill/>
          <a:ln w="38100">
            <a:solidFill>
              <a:srgbClr val="C00000"/>
            </a:solidFill>
            <a:extLst>
              <a:ext uri="{C807C97D-BFC1-408E-A445-0C87EB9F89A2}">
                <ask:lineSketchStyleProps xmlns:ask="http://schemas.microsoft.com/office/drawing/2018/sketchyshapes" sd="1219033472">
                  <a:custGeom>
                    <a:avLst/>
                    <a:gdLst>
                      <a:gd name="connsiteX0" fmla="*/ 0 w 2588963"/>
                      <a:gd name="connsiteY0" fmla="*/ 190963 h 1145755"/>
                      <a:gd name="connsiteX1" fmla="*/ 190963 w 2588963"/>
                      <a:gd name="connsiteY1" fmla="*/ 0 h 1145755"/>
                      <a:gd name="connsiteX2" fmla="*/ 786863 w 2588963"/>
                      <a:gd name="connsiteY2" fmla="*/ 0 h 1145755"/>
                      <a:gd name="connsiteX3" fmla="*/ 1316552 w 2588963"/>
                      <a:gd name="connsiteY3" fmla="*/ 0 h 1145755"/>
                      <a:gd name="connsiteX4" fmla="*/ 1824170 w 2588963"/>
                      <a:gd name="connsiteY4" fmla="*/ 0 h 1145755"/>
                      <a:gd name="connsiteX5" fmla="*/ 2398000 w 2588963"/>
                      <a:gd name="connsiteY5" fmla="*/ 0 h 1145755"/>
                      <a:gd name="connsiteX6" fmla="*/ 2588963 w 2588963"/>
                      <a:gd name="connsiteY6" fmla="*/ 190963 h 1145755"/>
                      <a:gd name="connsiteX7" fmla="*/ 2588963 w 2588963"/>
                      <a:gd name="connsiteY7" fmla="*/ 572878 h 1145755"/>
                      <a:gd name="connsiteX8" fmla="*/ 2588963 w 2588963"/>
                      <a:gd name="connsiteY8" fmla="*/ 954792 h 1145755"/>
                      <a:gd name="connsiteX9" fmla="*/ 2398000 w 2588963"/>
                      <a:gd name="connsiteY9" fmla="*/ 1145755 h 1145755"/>
                      <a:gd name="connsiteX10" fmla="*/ 1846241 w 2588963"/>
                      <a:gd name="connsiteY10" fmla="*/ 1145755 h 1145755"/>
                      <a:gd name="connsiteX11" fmla="*/ 1316552 w 2588963"/>
                      <a:gd name="connsiteY11" fmla="*/ 1145755 h 1145755"/>
                      <a:gd name="connsiteX12" fmla="*/ 720652 w 2588963"/>
                      <a:gd name="connsiteY12" fmla="*/ 1145755 h 1145755"/>
                      <a:gd name="connsiteX13" fmla="*/ 190963 w 2588963"/>
                      <a:gd name="connsiteY13" fmla="*/ 1145755 h 1145755"/>
                      <a:gd name="connsiteX14" fmla="*/ 0 w 2588963"/>
                      <a:gd name="connsiteY14" fmla="*/ 954792 h 1145755"/>
                      <a:gd name="connsiteX15" fmla="*/ 0 w 2588963"/>
                      <a:gd name="connsiteY15" fmla="*/ 565239 h 1145755"/>
                      <a:gd name="connsiteX16" fmla="*/ 0 w 2588963"/>
                      <a:gd name="connsiteY16" fmla="*/ 190963 h 1145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88963" h="1145755" extrusionOk="0">
                        <a:moveTo>
                          <a:pt x="0" y="190963"/>
                        </a:moveTo>
                        <a:cubicBezTo>
                          <a:pt x="-19642" y="73381"/>
                          <a:pt x="63810" y="8139"/>
                          <a:pt x="190963" y="0"/>
                        </a:cubicBezTo>
                        <a:cubicBezTo>
                          <a:pt x="404701" y="16488"/>
                          <a:pt x="631357" y="25744"/>
                          <a:pt x="786863" y="0"/>
                        </a:cubicBezTo>
                        <a:cubicBezTo>
                          <a:pt x="942369" y="-25744"/>
                          <a:pt x="1108026" y="12593"/>
                          <a:pt x="1316552" y="0"/>
                        </a:cubicBezTo>
                        <a:cubicBezTo>
                          <a:pt x="1525078" y="-12593"/>
                          <a:pt x="1600126" y="21846"/>
                          <a:pt x="1824170" y="0"/>
                        </a:cubicBezTo>
                        <a:cubicBezTo>
                          <a:pt x="2048214" y="-21846"/>
                          <a:pt x="2250978" y="2646"/>
                          <a:pt x="2398000" y="0"/>
                        </a:cubicBezTo>
                        <a:cubicBezTo>
                          <a:pt x="2512083" y="-17734"/>
                          <a:pt x="2586178" y="85071"/>
                          <a:pt x="2588963" y="190963"/>
                        </a:cubicBezTo>
                        <a:cubicBezTo>
                          <a:pt x="2576471" y="333635"/>
                          <a:pt x="2602058" y="423114"/>
                          <a:pt x="2588963" y="572878"/>
                        </a:cubicBezTo>
                        <a:cubicBezTo>
                          <a:pt x="2575868" y="722642"/>
                          <a:pt x="2589192" y="859236"/>
                          <a:pt x="2588963" y="954792"/>
                        </a:cubicBezTo>
                        <a:cubicBezTo>
                          <a:pt x="2609461" y="1065186"/>
                          <a:pt x="2491436" y="1143809"/>
                          <a:pt x="2398000" y="1145755"/>
                        </a:cubicBezTo>
                        <a:cubicBezTo>
                          <a:pt x="2160851" y="1134117"/>
                          <a:pt x="2066390" y="1155217"/>
                          <a:pt x="1846241" y="1145755"/>
                        </a:cubicBezTo>
                        <a:cubicBezTo>
                          <a:pt x="1626092" y="1136293"/>
                          <a:pt x="1457693" y="1152976"/>
                          <a:pt x="1316552" y="1145755"/>
                        </a:cubicBezTo>
                        <a:cubicBezTo>
                          <a:pt x="1175411" y="1138534"/>
                          <a:pt x="957390" y="1164516"/>
                          <a:pt x="720652" y="1145755"/>
                        </a:cubicBezTo>
                        <a:cubicBezTo>
                          <a:pt x="483914" y="1126994"/>
                          <a:pt x="328567" y="1132729"/>
                          <a:pt x="190963" y="1145755"/>
                        </a:cubicBezTo>
                        <a:cubicBezTo>
                          <a:pt x="76206" y="1147281"/>
                          <a:pt x="-5630" y="1056373"/>
                          <a:pt x="0" y="954792"/>
                        </a:cubicBezTo>
                        <a:cubicBezTo>
                          <a:pt x="-7708" y="762122"/>
                          <a:pt x="4434" y="660787"/>
                          <a:pt x="0" y="565239"/>
                        </a:cubicBezTo>
                        <a:cubicBezTo>
                          <a:pt x="-4434" y="469691"/>
                          <a:pt x="8619" y="293560"/>
                          <a:pt x="0" y="190963"/>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15CD6AB4-AFD8-95DC-914B-CFE561C61964}"/>
              </a:ext>
            </a:extLst>
          </p:cNvPr>
          <p:cNvSpPr>
            <a:spLocks noChangeAspect="1"/>
          </p:cNvSpPr>
          <p:nvPr/>
        </p:nvSpPr>
        <p:spPr>
          <a:xfrm>
            <a:off x="5894781" y="3915395"/>
            <a:ext cx="365760" cy="365760"/>
          </a:xfrm>
          <a:prstGeom prst="ellipse">
            <a:avLst/>
          </a:prstGeom>
          <a:noFill/>
          <a:ln w="38100">
            <a:solidFill>
              <a:srgbClr val="C00000"/>
            </a:solidFill>
            <a:extLst>
              <a:ext uri="{C807C97D-BFC1-408E-A445-0C87EB9F89A2}">
                <ask:lineSketchStyleProps xmlns:ask="http://schemas.microsoft.com/office/drawing/2018/sketchyshapes" sd="1219033472">
                  <a:custGeom>
                    <a:avLst/>
                    <a:gdLst>
                      <a:gd name="connsiteX0" fmla="*/ 0 w 429653"/>
                      <a:gd name="connsiteY0" fmla="*/ 214827 h 429653"/>
                      <a:gd name="connsiteX1" fmla="*/ 214827 w 429653"/>
                      <a:gd name="connsiteY1" fmla="*/ 0 h 429653"/>
                      <a:gd name="connsiteX2" fmla="*/ 429654 w 429653"/>
                      <a:gd name="connsiteY2" fmla="*/ 214827 h 429653"/>
                      <a:gd name="connsiteX3" fmla="*/ 214827 w 429653"/>
                      <a:gd name="connsiteY3" fmla="*/ 429654 h 429653"/>
                      <a:gd name="connsiteX4" fmla="*/ 0 w 429653"/>
                      <a:gd name="connsiteY4" fmla="*/ 214827 h 429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9653" h="429653" extrusionOk="0">
                        <a:moveTo>
                          <a:pt x="0" y="214827"/>
                        </a:moveTo>
                        <a:cubicBezTo>
                          <a:pt x="-20065" y="83804"/>
                          <a:pt x="83810" y="4643"/>
                          <a:pt x="214827" y="0"/>
                        </a:cubicBezTo>
                        <a:cubicBezTo>
                          <a:pt x="340440" y="1467"/>
                          <a:pt x="405564" y="96947"/>
                          <a:pt x="429654" y="214827"/>
                        </a:cubicBezTo>
                        <a:cubicBezTo>
                          <a:pt x="418122" y="344734"/>
                          <a:pt x="330764" y="444627"/>
                          <a:pt x="214827" y="429654"/>
                        </a:cubicBezTo>
                        <a:cubicBezTo>
                          <a:pt x="82471" y="422153"/>
                          <a:pt x="10478" y="338479"/>
                          <a:pt x="0" y="214827"/>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C00000"/>
                </a:solidFill>
                <a:latin typeface="Arial" panose="020B0604020202020204" pitchFamily="34" charset="0"/>
                <a:cs typeface="Arial" panose="020B0604020202020204" pitchFamily="34" charset="0"/>
              </a:rPr>
              <a:t>2</a:t>
            </a:r>
          </a:p>
        </p:txBody>
      </p:sp>
      <p:sp>
        <p:nvSpPr>
          <p:cNvPr id="21" name="TextBox 20">
            <a:extLst>
              <a:ext uri="{FF2B5EF4-FFF2-40B4-BE49-F238E27FC236}">
                <a16:creationId xmlns:a16="http://schemas.microsoft.com/office/drawing/2014/main" id="{960D656F-9C0A-A8DC-7CAD-A28E0F020744}"/>
              </a:ext>
            </a:extLst>
          </p:cNvPr>
          <p:cNvSpPr txBox="1"/>
          <p:nvPr/>
        </p:nvSpPr>
        <p:spPr>
          <a:xfrm>
            <a:off x="2628625" y="2468078"/>
            <a:ext cx="1941622" cy="369332"/>
          </a:xfrm>
          <a:prstGeom prst="rect">
            <a:avLst/>
          </a:prstGeom>
          <a:solidFill>
            <a:srgbClr val="FFFFFF">
              <a:alpha val="50196"/>
            </a:srgbClr>
          </a:solidFill>
        </p:spPr>
        <p:txBody>
          <a:bodyPr wrap="none" rtlCol="0">
            <a:spAutoFit/>
          </a:bodyPr>
          <a:lstStyle/>
          <a:p>
            <a:r>
              <a:rPr lang="en-US" dirty="0">
                <a:solidFill>
                  <a:srgbClr val="C00000"/>
                </a:solidFill>
                <a:latin typeface="Arial" panose="020B0604020202020204" pitchFamily="34" charset="0"/>
                <a:cs typeface="Arial" panose="020B0604020202020204" pitchFamily="34" charset="0"/>
              </a:rPr>
              <a:t>Type in job name</a:t>
            </a:r>
          </a:p>
        </p:txBody>
      </p:sp>
      <p:sp>
        <p:nvSpPr>
          <p:cNvPr id="22" name="TextBox 21">
            <a:extLst>
              <a:ext uri="{FF2B5EF4-FFF2-40B4-BE49-F238E27FC236}">
                <a16:creationId xmlns:a16="http://schemas.microsoft.com/office/drawing/2014/main" id="{047035F7-BA62-8770-0AC5-5F6FC1C93657}"/>
              </a:ext>
            </a:extLst>
          </p:cNvPr>
          <p:cNvSpPr txBox="1"/>
          <p:nvPr/>
        </p:nvSpPr>
        <p:spPr>
          <a:xfrm>
            <a:off x="6297241" y="3911288"/>
            <a:ext cx="1351652" cy="369332"/>
          </a:xfrm>
          <a:prstGeom prst="rect">
            <a:avLst/>
          </a:prstGeom>
          <a:solidFill>
            <a:srgbClr val="FFFFFF">
              <a:alpha val="49804"/>
            </a:srgbClr>
          </a:solidFill>
        </p:spPr>
        <p:txBody>
          <a:bodyPr wrap="none" rtlCol="0">
            <a:spAutoFit/>
          </a:bodyPr>
          <a:lstStyle/>
          <a:p>
            <a:r>
              <a:rPr lang="en-US" dirty="0">
                <a:solidFill>
                  <a:srgbClr val="C00000"/>
                </a:solidFill>
                <a:latin typeface="Arial" panose="020B0604020202020204" pitchFamily="34" charset="0"/>
                <a:cs typeface="Arial" panose="020B0604020202020204" pitchFamily="34" charset="0"/>
              </a:rPr>
              <a:t>Add Ligand</a:t>
            </a:r>
          </a:p>
        </p:txBody>
      </p:sp>
    </p:spTree>
    <p:extLst>
      <p:ext uri="{BB962C8B-B14F-4D97-AF65-F5344CB8AC3E}">
        <p14:creationId xmlns:p14="http://schemas.microsoft.com/office/powerpoint/2010/main" val="3642371921"/>
      </p:ext>
    </p:extLst>
  </p:cSld>
  <p:clrMapOvr>
    <a:masterClrMapping/>
  </p:clrMapOvr>
  <mc:AlternateContent xmlns:mc="http://schemas.openxmlformats.org/markup-compatibility/2006" xmlns:p14="http://schemas.microsoft.com/office/powerpoint/2010/main">
    <mc:Choice Requires="p14">
      <p:transition p14:dur="250">
        <p:push dir="u"/>
      </p:transition>
    </mc:Choice>
    <mc:Fallback xmlns="">
      <p:transition>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6" grpId="0" animBg="1"/>
      <p:bldP spid="19" grpId="0" animBg="1"/>
      <p:bldP spid="20" grpId="0" animBg="1"/>
      <p:bldP spid="21" grpId="0" animBg="1"/>
      <p:bldP spid="2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47BFC2C4-DCF0-1B4B-66DC-D00E77195CD1}"/>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a:xfrm>
            <a:off x="0" y="99152"/>
            <a:ext cx="12192000" cy="6659697"/>
          </a:xfrm>
          <a:prstGeom prst="rect">
            <a:avLst/>
          </a:prstGeom>
        </p:spPr>
      </p:pic>
      <p:sp>
        <p:nvSpPr>
          <p:cNvPr id="7" name="Oval 6">
            <a:extLst>
              <a:ext uri="{FF2B5EF4-FFF2-40B4-BE49-F238E27FC236}">
                <a16:creationId xmlns:a16="http://schemas.microsoft.com/office/drawing/2014/main" id="{F5B6FD5B-0348-1B8D-5211-0D0BAC9D65BF}"/>
              </a:ext>
            </a:extLst>
          </p:cNvPr>
          <p:cNvSpPr>
            <a:spLocks noChangeAspect="1"/>
          </p:cNvSpPr>
          <p:nvPr/>
        </p:nvSpPr>
        <p:spPr>
          <a:xfrm>
            <a:off x="4047454" y="4464041"/>
            <a:ext cx="365760" cy="365760"/>
          </a:xfrm>
          <a:prstGeom prst="ellipse">
            <a:avLst/>
          </a:prstGeom>
          <a:noFill/>
          <a:ln w="38100">
            <a:solidFill>
              <a:srgbClr val="C00000"/>
            </a:solidFill>
            <a:extLst>
              <a:ext uri="{C807C97D-BFC1-408E-A445-0C87EB9F89A2}">
                <ask:lineSketchStyleProps xmlns:ask="http://schemas.microsoft.com/office/drawing/2018/sketchyshapes" sd="1219033472">
                  <a:custGeom>
                    <a:avLst/>
                    <a:gdLst>
                      <a:gd name="connsiteX0" fmla="*/ 0 w 429653"/>
                      <a:gd name="connsiteY0" fmla="*/ 214827 h 429653"/>
                      <a:gd name="connsiteX1" fmla="*/ 214827 w 429653"/>
                      <a:gd name="connsiteY1" fmla="*/ 0 h 429653"/>
                      <a:gd name="connsiteX2" fmla="*/ 429654 w 429653"/>
                      <a:gd name="connsiteY2" fmla="*/ 214827 h 429653"/>
                      <a:gd name="connsiteX3" fmla="*/ 214827 w 429653"/>
                      <a:gd name="connsiteY3" fmla="*/ 429654 h 429653"/>
                      <a:gd name="connsiteX4" fmla="*/ 0 w 429653"/>
                      <a:gd name="connsiteY4" fmla="*/ 214827 h 429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9653" h="429653" extrusionOk="0">
                        <a:moveTo>
                          <a:pt x="0" y="214827"/>
                        </a:moveTo>
                        <a:cubicBezTo>
                          <a:pt x="-20065" y="83804"/>
                          <a:pt x="83810" y="4643"/>
                          <a:pt x="214827" y="0"/>
                        </a:cubicBezTo>
                        <a:cubicBezTo>
                          <a:pt x="340440" y="1467"/>
                          <a:pt x="405564" y="96947"/>
                          <a:pt x="429654" y="214827"/>
                        </a:cubicBezTo>
                        <a:cubicBezTo>
                          <a:pt x="418122" y="344734"/>
                          <a:pt x="330764" y="444627"/>
                          <a:pt x="214827" y="429654"/>
                        </a:cubicBezTo>
                        <a:cubicBezTo>
                          <a:pt x="82471" y="422153"/>
                          <a:pt x="10478" y="338479"/>
                          <a:pt x="0" y="214827"/>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C00000"/>
                </a:solidFill>
                <a:latin typeface="Arial" panose="020B0604020202020204" pitchFamily="34" charset="0"/>
                <a:cs typeface="Arial" panose="020B0604020202020204" pitchFamily="34" charset="0"/>
              </a:rPr>
              <a:t>3</a:t>
            </a:r>
          </a:p>
        </p:txBody>
      </p:sp>
      <p:sp>
        <p:nvSpPr>
          <p:cNvPr id="8" name="Rounded Rectangle 7">
            <a:extLst>
              <a:ext uri="{FF2B5EF4-FFF2-40B4-BE49-F238E27FC236}">
                <a16:creationId xmlns:a16="http://schemas.microsoft.com/office/drawing/2014/main" id="{48797081-7988-84B3-ABC6-87B85F9C6968}"/>
              </a:ext>
            </a:extLst>
          </p:cNvPr>
          <p:cNvSpPr/>
          <p:nvPr/>
        </p:nvSpPr>
        <p:spPr>
          <a:xfrm>
            <a:off x="4047454" y="3527364"/>
            <a:ext cx="3663162" cy="854377"/>
          </a:xfrm>
          <a:prstGeom prst="roundRect">
            <a:avLst/>
          </a:prstGeom>
          <a:noFill/>
          <a:ln w="38100">
            <a:solidFill>
              <a:srgbClr val="C00000"/>
            </a:solidFill>
            <a:extLst>
              <a:ext uri="{C807C97D-BFC1-408E-A445-0C87EB9F89A2}">
                <ask:lineSketchStyleProps xmlns:ask="http://schemas.microsoft.com/office/drawing/2018/sketchyshapes" sd="1219033472">
                  <a:custGeom>
                    <a:avLst/>
                    <a:gdLst>
                      <a:gd name="connsiteX0" fmla="*/ 0 w 2588963"/>
                      <a:gd name="connsiteY0" fmla="*/ 190963 h 1145755"/>
                      <a:gd name="connsiteX1" fmla="*/ 190963 w 2588963"/>
                      <a:gd name="connsiteY1" fmla="*/ 0 h 1145755"/>
                      <a:gd name="connsiteX2" fmla="*/ 786863 w 2588963"/>
                      <a:gd name="connsiteY2" fmla="*/ 0 h 1145755"/>
                      <a:gd name="connsiteX3" fmla="*/ 1316552 w 2588963"/>
                      <a:gd name="connsiteY3" fmla="*/ 0 h 1145755"/>
                      <a:gd name="connsiteX4" fmla="*/ 1824170 w 2588963"/>
                      <a:gd name="connsiteY4" fmla="*/ 0 h 1145755"/>
                      <a:gd name="connsiteX5" fmla="*/ 2398000 w 2588963"/>
                      <a:gd name="connsiteY5" fmla="*/ 0 h 1145755"/>
                      <a:gd name="connsiteX6" fmla="*/ 2588963 w 2588963"/>
                      <a:gd name="connsiteY6" fmla="*/ 190963 h 1145755"/>
                      <a:gd name="connsiteX7" fmla="*/ 2588963 w 2588963"/>
                      <a:gd name="connsiteY7" fmla="*/ 572878 h 1145755"/>
                      <a:gd name="connsiteX8" fmla="*/ 2588963 w 2588963"/>
                      <a:gd name="connsiteY8" fmla="*/ 954792 h 1145755"/>
                      <a:gd name="connsiteX9" fmla="*/ 2398000 w 2588963"/>
                      <a:gd name="connsiteY9" fmla="*/ 1145755 h 1145755"/>
                      <a:gd name="connsiteX10" fmla="*/ 1846241 w 2588963"/>
                      <a:gd name="connsiteY10" fmla="*/ 1145755 h 1145755"/>
                      <a:gd name="connsiteX11" fmla="*/ 1316552 w 2588963"/>
                      <a:gd name="connsiteY11" fmla="*/ 1145755 h 1145755"/>
                      <a:gd name="connsiteX12" fmla="*/ 720652 w 2588963"/>
                      <a:gd name="connsiteY12" fmla="*/ 1145755 h 1145755"/>
                      <a:gd name="connsiteX13" fmla="*/ 190963 w 2588963"/>
                      <a:gd name="connsiteY13" fmla="*/ 1145755 h 1145755"/>
                      <a:gd name="connsiteX14" fmla="*/ 0 w 2588963"/>
                      <a:gd name="connsiteY14" fmla="*/ 954792 h 1145755"/>
                      <a:gd name="connsiteX15" fmla="*/ 0 w 2588963"/>
                      <a:gd name="connsiteY15" fmla="*/ 565239 h 1145755"/>
                      <a:gd name="connsiteX16" fmla="*/ 0 w 2588963"/>
                      <a:gd name="connsiteY16" fmla="*/ 190963 h 1145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88963" h="1145755" extrusionOk="0">
                        <a:moveTo>
                          <a:pt x="0" y="190963"/>
                        </a:moveTo>
                        <a:cubicBezTo>
                          <a:pt x="-19642" y="73381"/>
                          <a:pt x="63810" y="8139"/>
                          <a:pt x="190963" y="0"/>
                        </a:cubicBezTo>
                        <a:cubicBezTo>
                          <a:pt x="404701" y="16488"/>
                          <a:pt x="631357" y="25744"/>
                          <a:pt x="786863" y="0"/>
                        </a:cubicBezTo>
                        <a:cubicBezTo>
                          <a:pt x="942369" y="-25744"/>
                          <a:pt x="1108026" y="12593"/>
                          <a:pt x="1316552" y="0"/>
                        </a:cubicBezTo>
                        <a:cubicBezTo>
                          <a:pt x="1525078" y="-12593"/>
                          <a:pt x="1600126" y="21846"/>
                          <a:pt x="1824170" y="0"/>
                        </a:cubicBezTo>
                        <a:cubicBezTo>
                          <a:pt x="2048214" y="-21846"/>
                          <a:pt x="2250978" y="2646"/>
                          <a:pt x="2398000" y="0"/>
                        </a:cubicBezTo>
                        <a:cubicBezTo>
                          <a:pt x="2512083" y="-17734"/>
                          <a:pt x="2586178" y="85071"/>
                          <a:pt x="2588963" y="190963"/>
                        </a:cubicBezTo>
                        <a:cubicBezTo>
                          <a:pt x="2576471" y="333635"/>
                          <a:pt x="2602058" y="423114"/>
                          <a:pt x="2588963" y="572878"/>
                        </a:cubicBezTo>
                        <a:cubicBezTo>
                          <a:pt x="2575868" y="722642"/>
                          <a:pt x="2589192" y="859236"/>
                          <a:pt x="2588963" y="954792"/>
                        </a:cubicBezTo>
                        <a:cubicBezTo>
                          <a:pt x="2609461" y="1065186"/>
                          <a:pt x="2491436" y="1143809"/>
                          <a:pt x="2398000" y="1145755"/>
                        </a:cubicBezTo>
                        <a:cubicBezTo>
                          <a:pt x="2160851" y="1134117"/>
                          <a:pt x="2066390" y="1155217"/>
                          <a:pt x="1846241" y="1145755"/>
                        </a:cubicBezTo>
                        <a:cubicBezTo>
                          <a:pt x="1626092" y="1136293"/>
                          <a:pt x="1457693" y="1152976"/>
                          <a:pt x="1316552" y="1145755"/>
                        </a:cubicBezTo>
                        <a:cubicBezTo>
                          <a:pt x="1175411" y="1138534"/>
                          <a:pt x="957390" y="1164516"/>
                          <a:pt x="720652" y="1145755"/>
                        </a:cubicBezTo>
                        <a:cubicBezTo>
                          <a:pt x="483914" y="1126994"/>
                          <a:pt x="328567" y="1132729"/>
                          <a:pt x="190963" y="1145755"/>
                        </a:cubicBezTo>
                        <a:cubicBezTo>
                          <a:pt x="76206" y="1147281"/>
                          <a:pt x="-5630" y="1056373"/>
                          <a:pt x="0" y="954792"/>
                        </a:cubicBezTo>
                        <a:cubicBezTo>
                          <a:pt x="-7708" y="762122"/>
                          <a:pt x="4434" y="660787"/>
                          <a:pt x="0" y="565239"/>
                        </a:cubicBezTo>
                        <a:cubicBezTo>
                          <a:pt x="-4434" y="469691"/>
                          <a:pt x="8619" y="293560"/>
                          <a:pt x="0" y="190963"/>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99C12083-B8B2-EA05-FE2A-2450227B7A10}"/>
              </a:ext>
            </a:extLst>
          </p:cNvPr>
          <p:cNvSpPr txBox="1"/>
          <p:nvPr/>
        </p:nvSpPr>
        <p:spPr>
          <a:xfrm>
            <a:off x="4413214" y="4464041"/>
            <a:ext cx="4831972" cy="369332"/>
          </a:xfrm>
          <a:prstGeom prst="rect">
            <a:avLst/>
          </a:prstGeom>
          <a:solidFill>
            <a:srgbClr val="FFFFFF">
              <a:alpha val="49412"/>
            </a:srgbClr>
          </a:solidFill>
        </p:spPr>
        <p:txBody>
          <a:bodyPr wrap="square" rtlCol="0">
            <a:spAutoFit/>
          </a:bodyPr>
          <a:lstStyle/>
          <a:p>
            <a:r>
              <a:rPr lang="en-US" dirty="0">
                <a:solidFill>
                  <a:srgbClr val="C00000"/>
                </a:solidFill>
                <a:latin typeface="Arial" panose="020B0604020202020204" pitchFamily="34" charset="0"/>
                <a:cs typeface="Arial" panose="020B0604020202020204" pitchFamily="34" charset="0"/>
              </a:rPr>
              <a:t>Add glycans from </a:t>
            </a:r>
            <a:r>
              <a:rPr lang="en-US" dirty="0" err="1">
                <a:solidFill>
                  <a:srgbClr val="C00000"/>
                </a:solidFill>
                <a:latin typeface="Arial" panose="020B0604020202020204" pitchFamily="34" charset="0"/>
                <a:cs typeface="Arial" panose="020B0604020202020204" pitchFamily="34" charset="0"/>
              </a:rPr>
              <a:t>GlycoCT</a:t>
            </a:r>
            <a:r>
              <a:rPr lang="en-US" dirty="0">
                <a:solidFill>
                  <a:srgbClr val="C00000"/>
                </a:solidFill>
                <a:latin typeface="Arial" panose="020B0604020202020204" pitchFamily="34" charset="0"/>
                <a:cs typeface="Arial" panose="020B0604020202020204" pitchFamily="34" charset="0"/>
              </a:rPr>
              <a:t> or </a:t>
            </a:r>
            <a:r>
              <a:rPr lang="en-US" dirty="0" err="1">
                <a:solidFill>
                  <a:srgbClr val="C00000"/>
                </a:solidFill>
                <a:latin typeface="Arial" panose="020B0604020202020204" pitchFamily="34" charset="0"/>
                <a:cs typeface="Arial" panose="020B0604020202020204" pitchFamily="34" charset="0"/>
              </a:rPr>
              <a:t>SugarDrawer</a:t>
            </a:r>
            <a:endParaRPr lang="en-US" dirty="0">
              <a:solidFill>
                <a:srgbClr val="C00000"/>
              </a:solidFill>
              <a:latin typeface="Arial" panose="020B0604020202020204" pitchFamily="34" charset="0"/>
              <a:cs typeface="Arial" panose="020B0604020202020204" pitchFamily="34" charset="0"/>
            </a:endParaRPr>
          </a:p>
        </p:txBody>
      </p:sp>
      <p:sp>
        <p:nvSpPr>
          <p:cNvPr id="11" name="Oval 10">
            <a:extLst>
              <a:ext uri="{FF2B5EF4-FFF2-40B4-BE49-F238E27FC236}">
                <a16:creationId xmlns:a16="http://schemas.microsoft.com/office/drawing/2014/main" id="{03C0CA4C-3C7E-5C33-30C8-D87FC4AC7E6E}"/>
              </a:ext>
            </a:extLst>
          </p:cNvPr>
          <p:cNvSpPr>
            <a:spLocks noChangeAspect="1"/>
          </p:cNvSpPr>
          <p:nvPr/>
        </p:nvSpPr>
        <p:spPr>
          <a:xfrm>
            <a:off x="11228221" y="720090"/>
            <a:ext cx="365760" cy="365760"/>
          </a:xfrm>
          <a:prstGeom prst="ellipse">
            <a:avLst/>
          </a:prstGeom>
          <a:noFill/>
          <a:ln w="38100">
            <a:solidFill>
              <a:srgbClr val="C00000"/>
            </a:solidFill>
            <a:extLst>
              <a:ext uri="{C807C97D-BFC1-408E-A445-0C87EB9F89A2}">
                <ask:lineSketchStyleProps xmlns:ask="http://schemas.microsoft.com/office/drawing/2018/sketchyshapes" sd="1219033472">
                  <a:custGeom>
                    <a:avLst/>
                    <a:gdLst>
                      <a:gd name="connsiteX0" fmla="*/ 0 w 429653"/>
                      <a:gd name="connsiteY0" fmla="*/ 214827 h 429653"/>
                      <a:gd name="connsiteX1" fmla="*/ 214827 w 429653"/>
                      <a:gd name="connsiteY1" fmla="*/ 0 h 429653"/>
                      <a:gd name="connsiteX2" fmla="*/ 429654 w 429653"/>
                      <a:gd name="connsiteY2" fmla="*/ 214827 h 429653"/>
                      <a:gd name="connsiteX3" fmla="*/ 214827 w 429653"/>
                      <a:gd name="connsiteY3" fmla="*/ 429654 h 429653"/>
                      <a:gd name="connsiteX4" fmla="*/ 0 w 429653"/>
                      <a:gd name="connsiteY4" fmla="*/ 214827 h 429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9653" h="429653" extrusionOk="0">
                        <a:moveTo>
                          <a:pt x="0" y="214827"/>
                        </a:moveTo>
                        <a:cubicBezTo>
                          <a:pt x="-20065" y="83804"/>
                          <a:pt x="83810" y="4643"/>
                          <a:pt x="214827" y="0"/>
                        </a:cubicBezTo>
                        <a:cubicBezTo>
                          <a:pt x="340440" y="1467"/>
                          <a:pt x="405564" y="96947"/>
                          <a:pt x="429654" y="214827"/>
                        </a:cubicBezTo>
                        <a:cubicBezTo>
                          <a:pt x="418122" y="344734"/>
                          <a:pt x="330764" y="444627"/>
                          <a:pt x="214827" y="429654"/>
                        </a:cubicBezTo>
                        <a:cubicBezTo>
                          <a:pt x="82471" y="422153"/>
                          <a:pt x="10478" y="338479"/>
                          <a:pt x="0" y="214827"/>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2400" dirty="0">
                <a:solidFill>
                  <a:srgbClr val="C00000"/>
                </a:solidFill>
                <a:latin typeface="Arial" panose="020B0604020202020204" pitchFamily="34" charset="0"/>
                <a:cs typeface="Arial" panose="020B0604020202020204" pitchFamily="34" charset="0"/>
              </a:rPr>
              <a:t>5</a:t>
            </a:r>
            <a:endParaRPr lang="en-US" sz="2400" dirty="0">
              <a:solidFill>
                <a:srgbClr val="C00000"/>
              </a:solidFill>
              <a:latin typeface="Arial" panose="020B0604020202020204" pitchFamily="34" charset="0"/>
              <a:cs typeface="Arial" panose="020B0604020202020204" pitchFamily="34" charset="0"/>
            </a:endParaRPr>
          </a:p>
        </p:txBody>
      </p:sp>
      <p:sp>
        <p:nvSpPr>
          <p:cNvPr id="12" name="Rounded Rectangle 11">
            <a:extLst>
              <a:ext uri="{FF2B5EF4-FFF2-40B4-BE49-F238E27FC236}">
                <a16:creationId xmlns:a16="http://schemas.microsoft.com/office/drawing/2014/main" id="{2B03BA02-5256-CCB9-EBA6-E8BC6D193171}"/>
              </a:ext>
            </a:extLst>
          </p:cNvPr>
          <p:cNvSpPr/>
          <p:nvPr/>
        </p:nvSpPr>
        <p:spPr>
          <a:xfrm>
            <a:off x="10940716" y="245745"/>
            <a:ext cx="940770" cy="365760"/>
          </a:xfrm>
          <a:prstGeom prst="roundRect">
            <a:avLst/>
          </a:prstGeom>
          <a:noFill/>
          <a:ln w="38100">
            <a:solidFill>
              <a:srgbClr val="C00000"/>
            </a:solidFill>
            <a:extLst>
              <a:ext uri="{C807C97D-BFC1-408E-A445-0C87EB9F89A2}">
                <ask:lineSketchStyleProps xmlns:ask="http://schemas.microsoft.com/office/drawing/2018/sketchyshapes" sd="1219033472">
                  <a:custGeom>
                    <a:avLst/>
                    <a:gdLst>
                      <a:gd name="connsiteX0" fmla="*/ 0 w 2588963"/>
                      <a:gd name="connsiteY0" fmla="*/ 190963 h 1145755"/>
                      <a:gd name="connsiteX1" fmla="*/ 190963 w 2588963"/>
                      <a:gd name="connsiteY1" fmla="*/ 0 h 1145755"/>
                      <a:gd name="connsiteX2" fmla="*/ 786863 w 2588963"/>
                      <a:gd name="connsiteY2" fmla="*/ 0 h 1145755"/>
                      <a:gd name="connsiteX3" fmla="*/ 1316552 w 2588963"/>
                      <a:gd name="connsiteY3" fmla="*/ 0 h 1145755"/>
                      <a:gd name="connsiteX4" fmla="*/ 1824170 w 2588963"/>
                      <a:gd name="connsiteY4" fmla="*/ 0 h 1145755"/>
                      <a:gd name="connsiteX5" fmla="*/ 2398000 w 2588963"/>
                      <a:gd name="connsiteY5" fmla="*/ 0 h 1145755"/>
                      <a:gd name="connsiteX6" fmla="*/ 2588963 w 2588963"/>
                      <a:gd name="connsiteY6" fmla="*/ 190963 h 1145755"/>
                      <a:gd name="connsiteX7" fmla="*/ 2588963 w 2588963"/>
                      <a:gd name="connsiteY7" fmla="*/ 572878 h 1145755"/>
                      <a:gd name="connsiteX8" fmla="*/ 2588963 w 2588963"/>
                      <a:gd name="connsiteY8" fmla="*/ 954792 h 1145755"/>
                      <a:gd name="connsiteX9" fmla="*/ 2398000 w 2588963"/>
                      <a:gd name="connsiteY9" fmla="*/ 1145755 h 1145755"/>
                      <a:gd name="connsiteX10" fmla="*/ 1846241 w 2588963"/>
                      <a:gd name="connsiteY10" fmla="*/ 1145755 h 1145755"/>
                      <a:gd name="connsiteX11" fmla="*/ 1316552 w 2588963"/>
                      <a:gd name="connsiteY11" fmla="*/ 1145755 h 1145755"/>
                      <a:gd name="connsiteX12" fmla="*/ 720652 w 2588963"/>
                      <a:gd name="connsiteY12" fmla="*/ 1145755 h 1145755"/>
                      <a:gd name="connsiteX13" fmla="*/ 190963 w 2588963"/>
                      <a:gd name="connsiteY13" fmla="*/ 1145755 h 1145755"/>
                      <a:gd name="connsiteX14" fmla="*/ 0 w 2588963"/>
                      <a:gd name="connsiteY14" fmla="*/ 954792 h 1145755"/>
                      <a:gd name="connsiteX15" fmla="*/ 0 w 2588963"/>
                      <a:gd name="connsiteY15" fmla="*/ 565239 h 1145755"/>
                      <a:gd name="connsiteX16" fmla="*/ 0 w 2588963"/>
                      <a:gd name="connsiteY16" fmla="*/ 190963 h 1145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88963" h="1145755" extrusionOk="0">
                        <a:moveTo>
                          <a:pt x="0" y="190963"/>
                        </a:moveTo>
                        <a:cubicBezTo>
                          <a:pt x="-19642" y="73381"/>
                          <a:pt x="63810" y="8139"/>
                          <a:pt x="190963" y="0"/>
                        </a:cubicBezTo>
                        <a:cubicBezTo>
                          <a:pt x="404701" y="16488"/>
                          <a:pt x="631357" y="25744"/>
                          <a:pt x="786863" y="0"/>
                        </a:cubicBezTo>
                        <a:cubicBezTo>
                          <a:pt x="942369" y="-25744"/>
                          <a:pt x="1108026" y="12593"/>
                          <a:pt x="1316552" y="0"/>
                        </a:cubicBezTo>
                        <a:cubicBezTo>
                          <a:pt x="1525078" y="-12593"/>
                          <a:pt x="1600126" y="21846"/>
                          <a:pt x="1824170" y="0"/>
                        </a:cubicBezTo>
                        <a:cubicBezTo>
                          <a:pt x="2048214" y="-21846"/>
                          <a:pt x="2250978" y="2646"/>
                          <a:pt x="2398000" y="0"/>
                        </a:cubicBezTo>
                        <a:cubicBezTo>
                          <a:pt x="2512083" y="-17734"/>
                          <a:pt x="2586178" y="85071"/>
                          <a:pt x="2588963" y="190963"/>
                        </a:cubicBezTo>
                        <a:cubicBezTo>
                          <a:pt x="2576471" y="333635"/>
                          <a:pt x="2602058" y="423114"/>
                          <a:pt x="2588963" y="572878"/>
                        </a:cubicBezTo>
                        <a:cubicBezTo>
                          <a:pt x="2575868" y="722642"/>
                          <a:pt x="2589192" y="859236"/>
                          <a:pt x="2588963" y="954792"/>
                        </a:cubicBezTo>
                        <a:cubicBezTo>
                          <a:pt x="2609461" y="1065186"/>
                          <a:pt x="2491436" y="1143809"/>
                          <a:pt x="2398000" y="1145755"/>
                        </a:cubicBezTo>
                        <a:cubicBezTo>
                          <a:pt x="2160851" y="1134117"/>
                          <a:pt x="2066390" y="1155217"/>
                          <a:pt x="1846241" y="1145755"/>
                        </a:cubicBezTo>
                        <a:cubicBezTo>
                          <a:pt x="1626092" y="1136293"/>
                          <a:pt x="1457693" y="1152976"/>
                          <a:pt x="1316552" y="1145755"/>
                        </a:cubicBezTo>
                        <a:cubicBezTo>
                          <a:pt x="1175411" y="1138534"/>
                          <a:pt x="957390" y="1164516"/>
                          <a:pt x="720652" y="1145755"/>
                        </a:cubicBezTo>
                        <a:cubicBezTo>
                          <a:pt x="483914" y="1126994"/>
                          <a:pt x="328567" y="1132729"/>
                          <a:pt x="190963" y="1145755"/>
                        </a:cubicBezTo>
                        <a:cubicBezTo>
                          <a:pt x="76206" y="1147281"/>
                          <a:pt x="-5630" y="1056373"/>
                          <a:pt x="0" y="954792"/>
                        </a:cubicBezTo>
                        <a:cubicBezTo>
                          <a:pt x="-7708" y="762122"/>
                          <a:pt x="4434" y="660787"/>
                          <a:pt x="0" y="565239"/>
                        </a:cubicBezTo>
                        <a:cubicBezTo>
                          <a:pt x="-4434" y="469691"/>
                          <a:pt x="8619" y="293560"/>
                          <a:pt x="0" y="190963"/>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340B35A6-4110-B7B1-EE41-051237A2C236}"/>
              </a:ext>
            </a:extLst>
          </p:cNvPr>
          <p:cNvSpPr txBox="1"/>
          <p:nvPr/>
        </p:nvSpPr>
        <p:spPr>
          <a:xfrm>
            <a:off x="9804085" y="1113839"/>
            <a:ext cx="2249334" cy="369332"/>
          </a:xfrm>
          <a:prstGeom prst="rect">
            <a:avLst/>
          </a:prstGeom>
          <a:solidFill>
            <a:srgbClr val="FFFFFF">
              <a:alpha val="50196"/>
            </a:srgbClr>
          </a:solidFill>
        </p:spPr>
        <p:txBody>
          <a:bodyPr wrap="none" rtlCol="0">
            <a:spAutoFit/>
          </a:bodyPr>
          <a:lstStyle/>
          <a:p>
            <a:r>
              <a:rPr lang="en-US" dirty="0">
                <a:solidFill>
                  <a:srgbClr val="C00000"/>
                </a:solidFill>
                <a:latin typeface="Arial" panose="020B0604020202020204" pitchFamily="34" charset="0"/>
                <a:cs typeface="Arial" panose="020B0604020202020204" pitchFamily="34" charset="0"/>
              </a:rPr>
              <a:t>Download JSON file</a:t>
            </a:r>
          </a:p>
        </p:txBody>
      </p:sp>
      <p:sp>
        <p:nvSpPr>
          <p:cNvPr id="14" name="Rounded Rectangle 13">
            <a:extLst>
              <a:ext uri="{FF2B5EF4-FFF2-40B4-BE49-F238E27FC236}">
                <a16:creationId xmlns:a16="http://schemas.microsoft.com/office/drawing/2014/main" id="{D40D6F1F-37A0-5A03-A6C5-35805BA0589A}"/>
              </a:ext>
            </a:extLst>
          </p:cNvPr>
          <p:cNvSpPr/>
          <p:nvPr/>
        </p:nvSpPr>
        <p:spPr>
          <a:xfrm>
            <a:off x="9695810" y="245745"/>
            <a:ext cx="781231" cy="365760"/>
          </a:xfrm>
          <a:prstGeom prst="roundRect">
            <a:avLst/>
          </a:prstGeom>
          <a:noFill/>
          <a:ln w="38100">
            <a:solidFill>
              <a:srgbClr val="C00000"/>
            </a:solidFill>
            <a:extLst>
              <a:ext uri="{C807C97D-BFC1-408E-A445-0C87EB9F89A2}">
                <ask:lineSketchStyleProps xmlns:ask="http://schemas.microsoft.com/office/drawing/2018/sketchyshapes" sd="1219033472">
                  <a:custGeom>
                    <a:avLst/>
                    <a:gdLst>
                      <a:gd name="connsiteX0" fmla="*/ 0 w 2588963"/>
                      <a:gd name="connsiteY0" fmla="*/ 190963 h 1145755"/>
                      <a:gd name="connsiteX1" fmla="*/ 190963 w 2588963"/>
                      <a:gd name="connsiteY1" fmla="*/ 0 h 1145755"/>
                      <a:gd name="connsiteX2" fmla="*/ 786863 w 2588963"/>
                      <a:gd name="connsiteY2" fmla="*/ 0 h 1145755"/>
                      <a:gd name="connsiteX3" fmla="*/ 1316552 w 2588963"/>
                      <a:gd name="connsiteY3" fmla="*/ 0 h 1145755"/>
                      <a:gd name="connsiteX4" fmla="*/ 1824170 w 2588963"/>
                      <a:gd name="connsiteY4" fmla="*/ 0 h 1145755"/>
                      <a:gd name="connsiteX5" fmla="*/ 2398000 w 2588963"/>
                      <a:gd name="connsiteY5" fmla="*/ 0 h 1145755"/>
                      <a:gd name="connsiteX6" fmla="*/ 2588963 w 2588963"/>
                      <a:gd name="connsiteY6" fmla="*/ 190963 h 1145755"/>
                      <a:gd name="connsiteX7" fmla="*/ 2588963 w 2588963"/>
                      <a:gd name="connsiteY7" fmla="*/ 572878 h 1145755"/>
                      <a:gd name="connsiteX8" fmla="*/ 2588963 w 2588963"/>
                      <a:gd name="connsiteY8" fmla="*/ 954792 h 1145755"/>
                      <a:gd name="connsiteX9" fmla="*/ 2398000 w 2588963"/>
                      <a:gd name="connsiteY9" fmla="*/ 1145755 h 1145755"/>
                      <a:gd name="connsiteX10" fmla="*/ 1846241 w 2588963"/>
                      <a:gd name="connsiteY10" fmla="*/ 1145755 h 1145755"/>
                      <a:gd name="connsiteX11" fmla="*/ 1316552 w 2588963"/>
                      <a:gd name="connsiteY11" fmla="*/ 1145755 h 1145755"/>
                      <a:gd name="connsiteX12" fmla="*/ 720652 w 2588963"/>
                      <a:gd name="connsiteY12" fmla="*/ 1145755 h 1145755"/>
                      <a:gd name="connsiteX13" fmla="*/ 190963 w 2588963"/>
                      <a:gd name="connsiteY13" fmla="*/ 1145755 h 1145755"/>
                      <a:gd name="connsiteX14" fmla="*/ 0 w 2588963"/>
                      <a:gd name="connsiteY14" fmla="*/ 954792 h 1145755"/>
                      <a:gd name="connsiteX15" fmla="*/ 0 w 2588963"/>
                      <a:gd name="connsiteY15" fmla="*/ 565239 h 1145755"/>
                      <a:gd name="connsiteX16" fmla="*/ 0 w 2588963"/>
                      <a:gd name="connsiteY16" fmla="*/ 190963 h 1145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88963" h="1145755" extrusionOk="0">
                        <a:moveTo>
                          <a:pt x="0" y="190963"/>
                        </a:moveTo>
                        <a:cubicBezTo>
                          <a:pt x="-19642" y="73381"/>
                          <a:pt x="63810" y="8139"/>
                          <a:pt x="190963" y="0"/>
                        </a:cubicBezTo>
                        <a:cubicBezTo>
                          <a:pt x="404701" y="16488"/>
                          <a:pt x="631357" y="25744"/>
                          <a:pt x="786863" y="0"/>
                        </a:cubicBezTo>
                        <a:cubicBezTo>
                          <a:pt x="942369" y="-25744"/>
                          <a:pt x="1108026" y="12593"/>
                          <a:pt x="1316552" y="0"/>
                        </a:cubicBezTo>
                        <a:cubicBezTo>
                          <a:pt x="1525078" y="-12593"/>
                          <a:pt x="1600126" y="21846"/>
                          <a:pt x="1824170" y="0"/>
                        </a:cubicBezTo>
                        <a:cubicBezTo>
                          <a:pt x="2048214" y="-21846"/>
                          <a:pt x="2250978" y="2646"/>
                          <a:pt x="2398000" y="0"/>
                        </a:cubicBezTo>
                        <a:cubicBezTo>
                          <a:pt x="2512083" y="-17734"/>
                          <a:pt x="2586178" y="85071"/>
                          <a:pt x="2588963" y="190963"/>
                        </a:cubicBezTo>
                        <a:cubicBezTo>
                          <a:pt x="2576471" y="333635"/>
                          <a:pt x="2602058" y="423114"/>
                          <a:pt x="2588963" y="572878"/>
                        </a:cubicBezTo>
                        <a:cubicBezTo>
                          <a:pt x="2575868" y="722642"/>
                          <a:pt x="2589192" y="859236"/>
                          <a:pt x="2588963" y="954792"/>
                        </a:cubicBezTo>
                        <a:cubicBezTo>
                          <a:pt x="2609461" y="1065186"/>
                          <a:pt x="2491436" y="1143809"/>
                          <a:pt x="2398000" y="1145755"/>
                        </a:cubicBezTo>
                        <a:cubicBezTo>
                          <a:pt x="2160851" y="1134117"/>
                          <a:pt x="2066390" y="1155217"/>
                          <a:pt x="1846241" y="1145755"/>
                        </a:cubicBezTo>
                        <a:cubicBezTo>
                          <a:pt x="1626092" y="1136293"/>
                          <a:pt x="1457693" y="1152976"/>
                          <a:pt x="1316552" y="1145755"/>
                        </a:cubicBezTo>
                        <a:cubicBezTo>
                          <a:pt x="1175411" y="1138534"/>
                          <a:pt x="957390" y="1164516"/>
                          <a:pt x="720652" y="1145755"/>
                        </a:cubicBezTo>
                        <a:cubicBezTo>
                          <a:pt x="483914" y="1126994"/>
                          <a:pt x="328567" y="1132729"/>
                          <a:pt x="190963" y="1145755"/>
                        </a:cubicBezTo>
                        <a:cubicBezTo>
                          <a:pt x="76206" y="1147281"/>
                          <a:pt x="-5630" y="1056373"/>
                          <a:pt x="0" y="954792"/>
                        </a:cubicBezTo>
                        <a:cubicBezTo>
                          <a:pt x="-7708" y="762122"/>
                          <a:pt x="4434" y="660787"/>
                          <a:pt x="0" y="565239"/>
                        </a:cubicBezTo>
                        <a:cubicBezTo>
                          <a:pt x="-4434" y="469691"/>
                          <a:pt x="8619" y="293560"/>
                          <a:pt x="0" y="190963"/>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F5878805-C2CA-7B40-1B95-48E60AE097AA}"/>
              </a:ext>
            </a:extLst>
          </p:cNvPr>
          <p:cNvSpPr txBox="1"/>
          <p:nvPr/>
        </p:nvSpPr>
        <p:spPr>
          <a:xfrm>
            <a:off x="5750903" y="484816"/>
            <a:ext cx="3634393" cy="369332"/>
          </a:xfrm>
          <a:prstGeom prst="rect">
            <a:avLst/>
          </a:prstGeom>
          <a:solidFill>
            <a:srgbClr val="FFFFFF">
              <a:alpha val="50196"/>
            </a:srgbClr>
          </a:solidFill>
        </p:spPr>
        <p:txBody>
          <a:bodyPr wrap="none" rtlCol="0">
            <a:spAutoFit/>
          </a:bodyPr>
          <a:lstStyle/>
          <a:p>
            <a:r>
              <a:rPr lang="en-US" dirty="0">
                <a:solidFill>
                  <a:srgbClr val="C00000"/>
                </a:solidFill>
                <a:latin typeface="Arial" panose="020B0604020202020204" pitchFamily="34" charset="0"/>
                <a:cs typeface="Arial" panose="020B0604020202020204" pitchFamily="34" charset="0"/>
              </a:rPr>
              <a:t>Import </a:t>
            </a:r>
            <a:r>
              <a:rPr lang="en-US" dirty="0" err="1">
                <a:solidFill>
                  <a:srgbClr val="C00000"/>
                </a:solidFill>
                <a:latin typeface="Arial" panose="020B0604020202020204" pitchFamily="34" charset="0"/>
                <a:cs typeface="Arial" panose="020B0604020202020204" pitchFamily="34" charset="0"/>
              </a:rPr>
              <a:t>GlyTouCan</a:t>
            </a:r>
            <a:r>
              <a:rPr lang="en-US" dirty="0">
                <a:solidFill>
                  <a:srgbClr val="C00000"/>
                </a:solidFill>
                <a:latin typeface="Arial" panose="020B0604020202020204" pitchFamily="34" charset="0"/>
                <a:cs typeface="Arial" panose="020B0604020202020204" pitchFamily="34" charset="0"/>
              </a:rPr>
              <a:t> and </a:t>
            </a:r>
            <a:r>
              <a:rPr lang="en-US" dirty="0" err="1">
                <a:solidFill>
                  <a:srgbClr val="C00000"/>
                </a:solidFill>
                <a:latin typeface="Arial" panose="020B0604020202020204" pitchFamily="34" charset="0"/>
                <a:cs typeface="Arial" panose="020B0604020202020204" pitchFamily="34" charset="0"/>
              </a:rPr>
              <a:t>GlyGen</a:t>
            </a:r>
            <a:r>
              <a:rPr lang="en-US" dirty="0">
                <a:solidFill>
                  <a:srgbClr val="C00000"/>
                </a:solidFill>
                <a:latin typeface="Arial" panose="020B0604020202020204" pitchFamily="34" charset="0"/>
                <a:cs typeface="Arial" panose="020B0604020202020204" pitchFamily="34" charset="0"/>
              </a:rPr>
              <a:t> ID</a:t>
            </a:r>
          </a:p>
        </p:txBody>
      </p:sp>
      <p:sp>
        <p:nvSpPr>
          <p:cNvPr id="16" name="Oval 15">
            <a:extLst>
              <a:ext uri="{FF2B5EF4-FFF2-40B4-BE49-F238E27FC236}">
                <a16:creationId xmlns:a16="http://schemas.microsoft.com/office/drawing/2014/main" id="{4E7940A0-9082-C22B-70BC-55AC122103C7}"/>
              </a:ext>
            </a:extLst>
          </p:cNvPr>
          <p:cNvSpPr>
            <a:spLocks noChangeAspect="1"/>
          </p:cNvSpPr>
          <p:nvPr/>
        </p:nvSpPr>
        <p:spPr>
          <a:xfrm>
            <a:off x="9245186" y="245745"/>
            <a:ext cx="365760" cy="365760"/>
          </a:xfrm>
          <a:prstGeom prst="ellipse">
            <a:avLst/>
          </a:prstGeom>
          <a:noFill/>
          <a:ln w="38100">
            <a:solidFill>
              <a:srgbClr val="C00000"/>
            </a:solidFill>
            <a:extLst>
              <a:ext uri="{C807C97D-BFC1-408E-A445-0C87EB9F89A2}">
                <ask:lineSketchStyleProps xmlns:ask="http://schemas.microsoft.com/office/drawing/2018/sketchyshapes" sd="1219033472">
                  <a:custGeom>
                    <a:avLst/>
                    <a:gdLst>
                      <a:gd name="connsiteX0" fmla="*/ 0 w 429653"/>
                      <a:gd name="connsiteY0" fmla="*/ 214827 h 429653"/>
                      <a:gd name="connsiteX1" fmla="*/ 214827 w 429653"/>
                      <a:gd name="connsiteY1" fmla="*/ 0 h 429653"/>
                      <a:gd name="connsiteX2" fmla="*/ 429654 w 429653"/>
                      <a:gd name="connsiteY2" fmla="*/ 214827 h 429653"/>
                      <a:gd name="connsiteX3" fmla="*/ 214827 w 429653"/>
                      <a:gd name="connsiteY3" fmla="*/ 429654 h 429653"/>
                      <a:gd name="connsiteX4" fmla="*/ 0 w 429653"/>
                      <a:gd name="connsiteY4" fmla="*/ 214827 h 429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9653" h="429653" extrusionOk="0">
                        <a:moveTo>
                          <a:pt x="0" y="214827"/>
                        </a:moveTo>
                        <a:cubicBezTo>
                          <a:pt x="-20065" y="83804"/>
                          <a:pt x="83810" y="4643"/>
                          <a:pt x="214827" y="0"/>
                        </a:cubicBezTo>
                        <a:cubicBezTo>
                          <a:pt x="340440" y="1467"/>
                          <a:pt x="405564" y="96947"/>
                          <a:pt x="429654" y="214827"/>
                        </a:cubicBezTo>
                        <a:cubicBezTo>
                          <a:pt x="418122" y="344734"/>
                          <a:pt x="330764" y="444627"/>
                          <a:pt x="214827" y="429654"/>
                        </a:cubicBezTo>
                        <a:cubicBezTo>
                          <a:pt x="82471" y="422153"/>
                          <a:pt x="10478" y="338479"/>
                          <a:pt x="0" y="214827"/>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C00000"/>
                </a:solidFill>
                <a:latin typeface="Arial" panose="020B0604020202020204" pitchFamily="34" charset="0"/>
                <a:cs typeface="Arial" panose="020B0604020202020204" pitchFamily="34" charset="0"/>
              </a:rPr>
              <a:t>4</a:t>
            </a:r>
          </a:p>
        </p:txBody>
      </p:sp>
    </p:spTree>
    <p:extLst>
      <p:ext uri="{BB962C8B-B14F-4D97-AF65-F5344CB8AC3E}">
        <p14:creationId xmlns:p14="http://schemas.microsoft.com/office/powerpoint/2010/main" val="258485804"/>
      </p:ext>
    </p:extLst>
  </p:cSld>
  <p:clrMapOvr>
    <a:masterClrMapping/>
  </p:clrMapOvr>
  <mc:AlternateContent xmlns:mc="http://schemas.openxmlformats.org/markup-compatibility/2006" xmlns:p14="http://schemas.microsoft.com/office/powerpoint/2010/main">
    <mc:Choice Requires="p14">
      <p:transition p14:dur="250">
        <p:push dir="u"/>
      </p:transition>
    </mc:Choice>
    <mc:Fallback xmlns="">
      <p:transition>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grpId="1" nodeType="clickEffect">
                                  <p:stCondLst>
                                    <p:cond delay="0"/>
                                  </p:stCondLst>
                                  <p:childTnLst>
                                    <p:set>
                                      <p:cBhvr>
                                        <p:cTn id="30" dur="1" fill="hold">
                                          <p:stCondLst>
                                            <p:cond delay="0"/>
                                          </p:stCondLst>
                                        </p:cTn>
                                        <p:tgtEl>
                                          <p:spTgt spid="11"/>
                                        </p:tgtEl>
                                        <p:attrNameLst>
                                          <p:attrName>style.visibility</p:attrName>
                                        </p:attrNameLst>
                                      </p:cBhvr>
                                      <p:to>
                                        <p:strVal val="hidden"/>
                                      </p:to>
                                    </p:set>
                                  </p:childTnLst>
                                </p:cTn>
                              </p:par>
                              <p:par>
                                <p:cTn id="31" presetID="1" presetClass="exit" presetSubtype="0" fill="hold" grpId="1" nodeType="withEffect">
                                  <p:stCondLst>
                                    <p:cond delay="0"/>
                                  </p:stCondLst>
                                  <p:childTnLst>
                                    <p:set>
                                      <p:cBhvr>
                                        <p:cTn id="32" dur="1" fill="hold">
                                          <p:stCondLst>
                                            <p:cond delay="0"/>
                                          </p:stCondLst>
                                        </p:cTn>
                                        <p:tgtEl>
                                          <p:spTgt spid="12"/>
                                        </p:tgtEl>
                                        <p:attrNameLst>
                                          <p:attrName>style.visibility</p:attrName>
                                        </p:attrNameLst>
                                      </p:cBhvr>
                                      <p:to>
                                        <p:strVal val="hidden"/>
                                      </p:to>
                                    </p:set>
                                  </p:childTnLst>
                                </p:cTn>
                              </p:par>
                              <p:par>
                                <p:cTn id="33" presetID="1" presetClass="exit" presetSubtype="0" fill="hold" grpId="1" nodeType="withEffect">
                                  <p:stCondLst>
                                    <p:cond delay="0"/>
                                  </p:stCondLst>
                                  <p:childTnLst>
                                    <p:set>
                                      <p:cBhvr>
                                        <p:cTn id="34" dur="1" fill="hold">
                                          <p:stCondLst>
                                            <p:cond delay="0"/>
                                          </p:stCondLst>
                                        </p:cTn>
                                        <p:tgtEl>
                                          <p:spTgt spid="13"/>
                                        </p:tgtEl>
                                        <p:attrNameLst>
                                          <p:attrName>style.visibility</p:attrName>
                                        </p:attrNameLst>
                                      </p:cBhvr>
                                      <p:to>
                                        <p:strVal val="hidden"/>
                                      </p:to>
                                    </p:set>
                                  </p:childTnLst>
                                </p:cTn>
                              </p:par>
                              <p:par>
                                <p:cTn id="35" presetID="1" presetClass="exit" presetSubtype="0" fill="hold" grpId="1" nodeType="withEffect">
                                  <p:stCondLst>
                                    <p:cond delay="0"/>
                                  </p:stCondLst>
                                  <p:childTnLst>
                                    <p:set>
                                      <p:cBhvr>
                                        <p:cTn id="36" dur="1" fill="hold">
                                          <p:stCondLst>
                                            <p:cond delay="0"/>
                                          </p:stCondLst>
                                        </p:cTn>
                                        <p:tgtEl>
                                          <p:spTgt spid="14"/>
                                        </p:tgtEl>
                                        <p:attrNameLst>
                                          <p:attrName>style.visibility</p:attrName>
                                        </p:attrNameLst>
                                      </p:cBhvr>
                                      <p:to>
                                        <p:strVal val="hidden"/>
                                      </p:to>
                                    </p:set>
                                  </p:childTnLst>
                                </p:cTn>
                              </p:par>
                              <p:par>
                                <p:cTn id="37" presetID="1" presetClass="exit" presetSubtype="0" fill="hold" grpId="1" nodeType="withEffect">
                                  <p:stCondLst>
                                    <p:cond delay="0"/>
                                  </p:stCondLst>
                                  <p:childTnLst>
                                    <p:set>
                                      <p:cBhvr>
                                        <p:cTn id="38" dur="1" fill="hold">
                                          <p:stCondLst>
                                            <p:cond delay="0"/>
                                          </p:stCondLst>
                                        </p:cTn>
                                        <p:tgtEl>
                                          <p:spTgt spid="15"/>
                                        </p:tgtEl>
                                        <p:attrNameLst>
                                          <p:attrName>style.visibility</p:attrName>
                                        </p:attrNameLst>
                                      </p:cBhvr>
                                      <p:to>
                                        <p:strVal val="hidden"/>
                                      </p:to>
                                    </p:set>
                                  </p:childTnLst>
                                </p:cTn>
                              </p:par>
                              <p:par>
                                <p:cTn id="39" presetID="1" presetClass="exit" presetSubtype="0" fill="hold" grpId="1" nodeType="withEffect">
                                  <p:stCondLst>
                                    <p:cond delay="0"/>
                                  </p:stCondLst>
                                  <p:childTnLst>
                                    <p:set>
                                      <p:cBhvr>
                                        <p:cTn id="40" dur="1" fill="hold">
                                          <p:stCondLst>
                                            <p:cond delay="0"/>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0" grpId="0" animBg="1"/>
      <p:bldP spid="11" grpId="0" animBg="1"/>
      <p:bldP spid="11" grpId="1" animBg="1"/>
      <p:bldP spid="12" grpId="0" animBg="1"/>
      <p:bldP spid="12" grpId="1" animBg="1"/>
      <p:bldP spid="13" grpId="0" animBg="1"/>
      <p:bldP spid="13" grpId="1" animBg="1"/>
      <p:bldP spid="14" grpId="0" animBg="1"/>
      <p:bldP spid="14" grpId="1" animBg="1"/>
      <p:bldP spid="15" grpId="0" animBg="1"/>
      <p:bldP spid="15" grpId="1" animBg="1"/>
      <p:bldP spid="16" grpId="0" animBg="1"/>
      <p:bldP spid="16"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DC5D88-3A26-EDFD-60EB-5328F40255B6}"/>
            </a:ext>
          </a:extLst>
        </p:cNvPr>
        <p:cNvGrpSpPr/>
        <p:nvPr/>
      </p:nvGrpSpPr>
      <p:grpSpPr>
        <a:xfrm>
          <a:off x="0" y="0"/>
          <a:ext cx="0" cy="0"/>
          <a:chOff x="0" y="0"/>
          <a:chExt cx="0" cy="0"/>
        </a:xfrm>
      </p:grpSpPr>
      <p:pic>
        <p:nvPicPr>
          <p:cNvPr id="5" name="Picture 4" descr="A screenshot of a computer&#10;&#10;AI-generated content may be incorrect.">
            <a:extLst>
              <a:ext uri="{FF2B5EF4-FFF2-40B4-BE49-F238E27FC236}">
                <a16:creationId xmlns:a16="http://schemas.microsoft.com/office/drawing/2014/main" id="{7D137C69-2BB9-F66A-713B-93349DF9E5D7}"/>
              </a:ext>
            </a:extLst>
          </p:cNvPr>
          <p:cNvPicPr/>
          <p:nvPr/>
        </p:nvPicPr>
        <p:blipFill>
          <a:blip r:embed="rId3">
            <a:extLst>
              <a:ext uri="{28A0092B-C50C-407E-A947-70E740481C1C}">
                <a14:useLocalDpi xmlns:a14="http://schemas.microsoft.com/office/drawing/2010/main"/>
              </a:ext>
            </a:extLst>
          </a:blip>
          <a:srcRect/>
          <a:stretch>
            <a:fillRect/>
          </a:stretch>
        </p:blipFill>
        <p:spPr>
          <a:xfrm>
            <a:off x="385436" y="734079"/>
            <a:ext cx="3691068" cy="899575"/>
          </a:xfrm>
          <a:prstGeom prst="rect">
            <a:avLst/>
          </a:prstGeom>
        </p:spPr>
      </p:pic>
      <p:pic>
        <p:nvPicPr>
          <p:cNvPr id="37" name="Picture 36">
            <a:extLst>
              <a:ext uri="{FF2B5EF4-FFF2-40B4-BE49-F238E27FC236}">
                <a16:creationId xmlns:a16="http://schemas.microsoft.com/office/drawing/2014/main" id="{328EFFE1-606C-22DA-8821-C56474400ECC}"/>
              </a:ext>
            </a:extLst>
          </p:cNvPr>
          <p:cNvPicPr>
            <a:picLocks noChangeAspect="1"/>
          </p:cNvPicPr>
          <p:nvPr/>
        </p:nvPicPr>
        <p:blipFill>
          <a:blip r:embed="rId4">
            <a:extLst>
              <a:ext uri="{28A0092B-C50C-407E-A947-70E740481C1C}">
                <a14:useLocalDpi xmlns:a14="http://schemas.microsoft.com/office/drawing/2010/main"/>
              </a:ext>
            </a:extLst>
          </a:blip>
          <a:srcRect/>
          <a:stretch>
            <a:fillRect/>
          </a:stretch>
        </p:blipFill>
        <p:spPr>
          <a:xfrm>
            <a:off x="318368" y="1831726"/>
            <a:ext cx="3646660" cy="1336891"/>
          </a:xfrm>
          <a:prstGeom prst="rect">
            <a:avLst/>
          </a:prstGeom>
        </p:spPr>
      </p:pic>
      <p:pic>
        <p:nvPicPr>
          <p:cNvPr id="26" name="Picture 25">
            <a:extLst>
              <a:ext uri="{FF2B5EF4-FFF2-40B4-BE49-F238E27FC236}">
                <a16:creationId xmlns:a16="http://schemas.microsoft.com/office/drawing/2014/main" id="{3E43616F-CD00-B93E-FD09-ABF56B06A0E3}"/>
              </a:ext>
            </a:extLst>
          </p:cNvPr>
          <p:cNvPicPr>
            <a:picLocks noChangeAspect="1"/>
          </p:cNvPicPr>
          <p:nvPr/>
        </p:nvPicPr>
        <p:blipFill>
          <a:blip r:embed="rId5">
            <a:extLst>
              <a:ext uri="{28A0092B-C50C-407E-A947-70E740481C1C}">
                <a14:useLocalDpi xmlns:a14="http://schemas.microsoft.com/office/drawing/2010/main"/>
              </a:ext>
            </a:extLst>
          </a:blip>
          <a:srcRect/>
          <a:stretch>
            <a:fillRect/>
          </a:stretch>
        </p:blipFill>
        <p:spPr>
          <a:xfrm>
            <a:off x="318368" y="3195542"/>
            <a:ext cx="3646660" cy="513020"/>
          </a:xfrm>
          <a:prstGeom prst="rect">
            <a:avLst/>
          </a:prstGeom>
        </p:spPr>
      </p:pic>
      <p:pic>
        <p:nvPicPr>
          <p:cNvPr id="27" name="Picture 26">
            <a:extLst>
              <a:ext uri="{FF2B5EF4-FFF2-40B4-BE49-F238E27FC236}">
                <a16:creationId xmlns:a16="http://schemas.microsoft.com/office/drawing/2014/main" id="{A62642C6-31A2-E621-ADE9-E7B53037C6EF}"/>
              </a:ext>
            </a:extLst>
          </p:cNvPr>
          <p:cNvPicPr>
            <a:picLocks noChangeAspect="1"/>
          </p:cNvPicPr>
          <p:nvPr/>
        </p:nvPicPr>
        <p:blipFill>
          <a:blip r:embed="rId6">
            <a:extLst>
              <a:ext uri="{28A0092B-C50C-407E-A947-70E740481C1C}">
                <a14:useLocalDpi xmlns:a14="http://schemas.microsoft.com/office/drawing/2010/main"/>
              </a:ext>
            </a:extLst>
          </a:blip>
          <a:srcRect/>
          <a:stretch>
            <a:fillRect/>
          </a:stretch>
        </p:blipFill>
        <p:spPr>
          <a:xfrm>
            <a:off x="1220305" y="5312752"/>
            <a:ext cx="1852567" cy="510711"/>
          </a:xfrm>
          <a:prstGeom prst="rect">
            <a:avLst/>
          </a:prstGeom>
        </p:spPr>
      </p:pic>
      <p:pic>
        <p:nvPicPr>
          <p:cNvPr id="3" name="Picture 2">
            <a:extLst>
              <a:ext uri="{FF2B5EF4-FFF2-40B4-BE49-F238E27FC236}">
                <a16:creationId xmlns:a16="http://schemas.microsoft.com/office/drawing/2014/main" id="{8A44E397-39A5-9F7E-4B95-9539148AB95D}"/>
              </a:ext>
            </a:extLst>
          </p:cNvPr>
          <p:cNvPicPr>
            <a:picLocks noChangeAspect="1"/>
          </p:cNvPicPr>
          <p:nvPr/>
        </p:nvPicPr>
        <p:blipFill>
          <a:blip r:embed="rId7"/>
          <a:stretch>
            <a:fillRect/>
          </a:stretch>
        </p:blipFill>
        <p:spPr>
          <a:xfrm>
            <a:off x="3994845" y="440267"/>
            <a:ext cx="7772400" cy="5977466"/>
          </a:xfrm>
          <a:prstGeom prst="rect">
            <a:avLst/>
          </a:prstGeom>
        </p:spPr>
      </p:pic>
      <p:sp>
        <p:nvSpPr>
          <p:cNvPr id="4" name="Rounded Rectangle 3">
            <a:extLst>
              <a:ext uri="{FF2B5EF4-FFF2-40B4-BE49-F238E27FC236}">
                <a16:creationId xmlns:a16="http://schemas.microsoft.com/office/drawing/2014/main" id="{79ED06A0-F2B8-B2C8-2985-36FF38AF87BB}"/>
              </a:ext>
            </a:extLst>
          </p:cNvPr>
          <p:cNvSpPr/>
          <p:nvPr/>
        </p:nvSpPr>
        <p:spPr>
          <a:xfrm>
            <a:off x="644925" y="3325844"/>
            <a:ext cx="225400" cy="207531"/>
          </a:xfrm>
          <a:prstGeom prst="roundRect">
            <a:avLst/>
          </a:prstGeom>
          <a:noFill/>
          <a:ln w="38100">
            <a:solidFill>
              <a:srgbClr val="C00000"/>
            </a:solidFill>
            <a:extLst>
              <a:ext uri="{C807C97D-BFC1-408E-A445-0C87EB9F89A2}">
                <ask:lineSketchStyleProps xmlns:ask="http://schemas.microsoft.com/office/drawing/2018/sketchyshapes" sd="1219033472">
                  <a:custGeom>
                    <a:avLst/>
                    <a:gdLst>
                      <a:gd name="connsiteX0" fmla="*/ 0 w 2588963"/>
                      <a:gd name="connsiteY0" fmla="*/ 190963 h 1145755"/>
                      <a:gd name="connsiteX1" fmla="*/ 190963 w 2588963"/>
                      <a:gd name="connsiteY1" fmla="*/ 0 h 1145755"/>
                      <a:gd name="connsiteX2" fmla="*/ 786863 w 2588963"/>
                      <a:gd name="connsiteY2" fmla="*/ 0 h 1145755"/>
                      <a:gd name="connsiteX3" fmla="*/ 1316552 w 2588963"/>
                      <a:gd name="connsiteY3" fmla="*/ 0 h 1145755"/>
                      <a:gd name="connsiteX4" fmla="*/ 1824170 w 2588963"/>
                      <a:gd name="connsiteY4" fmla="*/ 0 h 1145755"/>
                      <a:gd name="connsiteX5" fmla="*/ 2398000 w 2588963"/>
                      <a:gd name="connsiteY5" fmla="*/ 0 h 1145755"/>
                      <a:gd name="connsiteX6" fmla="*/ 2588963 w 2588963"/>
                      <a:gd name="connsiteY6" fmla="*/ 190963 h 1145755"/>
                      <a:gd name="connsiteX7" fmla="*/ 2588963 w 2588963"/>
                      <a:gd name="connsiteY7" fmla="*/ 572878 h 1145755"/>
                      <a:gd name="connsiteX8" fmla="*/ 2588963 w 2588963"/>
                      <a:gd name="connsiteY8" fmla="*/ 954792 h 1145755"/>
                      <a:gd name="connsiteX9" fmla="*/ 2398000 w 2588963"/>
                      <a:gd name="connsiteY9" fmla="*/ 1145755 h 1145755"/>
                      <a:gd name="connsiteX10" fmla="*/ 1846241 w 2588963"/>
                      <a:gd name="connsiteY10" fmla="*/ 1145755 h 1145755"/>
                      <a:gd name="connsiteX11" fmla="*/ 1316552 w 2588963"/>
                      <a:gd name="connsiteY11" fmla="*/ 1145755 h 1145755"/>
                      <a:gd name="connsiteX12" fmla="*/ 720652 w 2588963"/>
                      <a:gd name="connsiteY12" fmla="*/ 1145755 h 1145755"/>
                      <a:gd name="connsiteX13" fmla="*/ 190963 w 2588963"/>
                      <a:gd name="connsiteY13" fmla="*/ 1145755 h 1145755"/>
                      <a:gd name="connsiteX14" fmla="*/ 0 w 2588963"/>
                      <a:gd name="connsiteY14" fmla="*/ 954792 h 1145755"/>
                      <a:gd name="connsiteX15" fmla="*/ 0 w 2588963"/>
                      <a:gd name="connsiteY15" fmla="*/ 565239 h 1145755"/>
                      <a:gd name="connsiteX16" fmla="*/ 0 w 2588963"/>
                      <a:gd name="connsiteY16" fmla="*/ 190963 h 1145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88963" h="1145755" extrusionOk="0">
                        <a:moveTo>
                          <a:pt x="0" y="190963"/>
                        </a:moveTo>
                        <a:cubicBezTo>
                          <a:pt x="-19642" y="73381"/>
                          <a:pt x="63810" y="8139"/>
                          <a:pt x="190963" y="0"/>
                        </a:cubicBezTo>
                        <a:cubicBezTo>
                          <a:pt x="404701" y="16488"/>
                          <a:pt x="631357" y="25744"/>
                          <a:pt x="786863" y="0"/>
                        </a:cubicBezTo>
                        <a:cubicBezTo>
                          <a:pt x="942369" y="-25744"/>
                          <a:pt x="1108026" y="12593"/>
                          <a:pt x="1316552" y="0"/>
                        </a:cubicBezTo>
                        <a:cubicBezTo>
                          <a:pt x="1525078" y="-12593"/>
                          <a:pt x="1600126" y="21846"/>
                          <a:pt x="1824170" y="0"/>
                        </a:cubicBezTo>
                        <a:cubicBezTo>
                          <a:pt x="2048214" y="-21846"/>
                          <a:pt x="2250978" y="2646"/>
                          <a:pt x="2398000" y="0"/>
                        </a:cubicBezTo>
                        <a:cubicBezTo>
                          <a:pt x="2512083" y="-17734"/>
                          <a:pt x="2586178" y="85071"/>
                          <a:pt x="2588963" y="190963"/>
                        </a:cubicBezTo>
                        <a:cubicBezTo>
                          <a:pt x="2576471" y="333635"/>
                          <a:pt x="2602058" y="423114"/>
                          <a:pt x="2588963" y="572878"/>
                        </a:cubicBezTo>
                        <a:cubicBezTo>
                          <a:pt x="2575868" y="722642"/>
                          <a:pt x="2589192" y="859236"/>
                          <a:pt x="2588963" y="954792"/>
                        </a:cubicBezTo>
                        <a:cubicBezTo>
                          <a:pt x="2609461" y="1065186"/>
                          <a:pt x="2491436" y="1143809"/>
                          <a:pt x="2398000" y="1145755"/>
                        </a:cubicBezTo>
                        <a:cubicBezTo>
                          <a:pt x="2160851" y="1134117"/>
                          <a:pt x="2066390" y="1155217"/>
                          <a:pt x="1846241" y="1145755"/>
                        </a:cubicBezTo>
                        <a:cubicBezTo>
                          <a:pt x="1626092" y="1136293"/>
                          <a:pt x="1457693" y="1152976"/>
                          <a:pt x="1316552" y="1145755"/>
                        </a:cubicBezTo>
                        <a:cubicBezTo>
                          <a:pt x="1175411" y="1138534"/>
                          <a:pt x="957390" y="1164516"/>
                          <a:pt x="720652" y="1145755"/>
                        </a:cubicBezTo>
                        <a:cubicBezTo>
                          <a:pt x="483914" y="1126994"/>
                          <a:pt x="328567" y="1132729"/>
                          <a:pt x="190963" y="1145755"/>
                        </a:cubicBezTo>
                        <a:cubicBezTo>
                          <a:pt x="76206" y="1147281"/>
                          <a:pt x="-5630" y="1056373"/>
                          <a:pt x="0" y="954792"/>
                        </a:cubicBezTo>
                        <a:cubicBezTo>
                          <a:pt x="-7708" y="762122"/>
                          <a:pt x="4434" y="660787"/>
                          <a:pt x="0" y="565239"/>
                        </a:cubicBezTo>
                        <a:cubicBezTo>
                          <a:pt x="-4434" y="469691"/>
                          <a:pt x="8619" y="293560"/>
                          <a:pt x="0" y="190963"/>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1CE76908-BC8D-2FCD-8F28-54E36C55ED88}"/>
              </a:ext>
            </a:extLst>
          </p:cNvPr>
          <p:cNvSpPr>
            <a:spLocks noChangeAspect="1"/>
          </p:cNvSpPr>
          <p:nvPr/>
        </p:nvSpPr>
        <p:spPr>
          <a:xfrm>
            <a:off x="454572" y="348943"/>
            <a:ext cx="813816" cy="366646"/>
          </a:xfrm>
          <a:prstGeom prst="ellipse">
            <a:avLst/>
          </a:prstGeom>
          <a:solidFill>
            <a:srgbClr val="FFFFFF">
              <a:alpha val="50196"/>
            </a:srgbClr>
          </a:solidFill>
          <a:ln w="38100">
            <a:solidFill>
              <a:srgbClr val="C00000"/>
            </a:solidFill>
            <a:extLst>
              <a:ext uri="{C807C97D-BFC1-408E-A445-0C87EB9F89A2}">
                <ask:lineSketchStyleProps xmlns:ask="http://schemas.microsoft.com/office/drawing/2018/sketchyshapes" sd="1219033472">
                  <a:custGeom>
                    <a:avLst/>
                    <a:gdLst>
                      <a:gd name="connsiteX0" fmla="*/ 0 w 429653"/>
                      <a:gd name="connsiteY0" fmla="*/ 214827 h 429653"/>
                      <a:gd name="connsiteX1" fmla="*/ 214827 w 429653"/>
                      <a:gd name="connsiteY1" fmla="*/ 0 h 429653"/>
                      <a:gd name="connsiteX2" fmla="*/ 429654 w 429653"/>
                      <a:gd name="connsiteY2" fmla="*/ 214827 h 429653"/>
                      <a:gd name="connsiteX3" fmla="*/ 214827 w 429653"/>
                      <a:gd name="connsiteY3" fmla="*/ 429654 h 429653"/>
                      <a:gd name="connsiteX4" fmla="*/ 0 w 429653"/>
                      <a:gd name="connsiteY4" fmla="*/ 214827 h 429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9653" h="429653" extrusionOk="0">
                        <a:moveTo>
                          <a:pt x="0" y="214827"/>
                        </a:moveTo>
                        <a:cubicBezTo>
                          <a:pt x="-20065" y="83804"/>
                          <a:pt x="83810" y="4643"/>
                          <a:pt x="214827" y="0"/>
                        </a:cubicBezTo>
                        <a:cubicBezTo>
                          <a:pt x="340440" y="1467"/>
                          <a:pt x="405564" y="96947"/>
                          <a:pt x="429654" y="214827"/>
                        </a:cubicBezTo>
                        <a:cubicBezTo>
                          <a:pt x="418122" y="344734"/>
                          <a:pt x="330764" y="444627"/>
                          <a:pt x="214827" y="429654"/>
                        </a:cubicBezTo>
                        <a:cubicBezTo>
                          <a:pt x="82471" y="422153"/>
                          <a:pt x="10478" y="338479"/>
                          <a:pt x="0" y="214827"/>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dirty="0">
                <a:solidFill>
                  <a:srgbClr val="C00000"/>
                </a:solidFill>
                <a:latin typeface="Arial" panose="020B0604020202020204" pitchFamily="34" charset="0"/>
                <a:cs typeface="Arial" panose="020B0604020202020204" pitchFamily="34" charset="0"/>
              </a:rPr>
              <a:t>3.1</a:t>
            </a:r>
          </a:p>
        </p:txBody>
      </p:sp>
      <p:sp>
        <p:nvSpPr>
          <p:cNvPr id="8" name="Arc 7">
            <a:extLst>
              <a:ext uri="{FF2B5EF4-FFF2-40B4-BE49-F238E27FC236}">
                <a16:creationId xmlns:a16="http://schemas.microsoft.com/office/drawing/2014/main" id="{F0A42889-1CA5-1FA1-2E46-1518D8873DBE}"/>
              </a:ext>
            </a:extLst>
          </p:cNvPr>
          <p:cNvSpPr/>
          <p:nvPr/>
        </p:nvSpPr>
        <p:spPr>
          <a:xfrm flipH="1">
            <a:off x="1527937" y="714703"/>
            <a:ext cx="10790183" cy="275455"/>
          </a:xfrm>
          <a:prstGeom prst="arc">
            <a:avLst>
              <a:gd name="adj1" fmla="val 16200000"/>
              <a:gd name="adj2" fmla="val 21576519"/>
            </a:avLst>
          </a:prstGeom>
          <a:ln>
            <a:solidFill>
              <a:srgbClr val="C00000"/>
            </a:solidFill>
            <a:headEnd type="triangle"/>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9" name="TextBox 8">
            <a:extLst>
              <a:ext uri="{FF2B5EF4-FFF2-40B4-BE49-F238E27FC236}">
                <a16:creationId xmlns:a16="http://schemas.microsoft.com/office/drawing/2014/main" id="{ADD1E8B5-F1C4-70CD-A81A-2D3524E8E61C}"/>
              </a:ext>
            </a:extLst>
          </p:cNvPr>
          <p:cNvSpPr txBox="1"/>
          <p:nvPr/>
        </p:nvSpPr>
        <p:spPr>
          <a:xfrm>
            <a:off x="1266422" y="324295"/>
            <a:ext cx="3951991" cy="369332"/>
          </a:xfrm>
          <a:prstGeom prst="rect">
            <a:avLst/>
          </a:prstGeom>
          <a:solidFill>
            <a:srgbClr val="FFFFFF">
              <a:alpha val="49412"/>
            </a:srgbClr>
          </a:solidFill>
        </p:spPr>
        <p:txBody>
          <a:bodyPr wrap="square" rtlCol="0">
            <a:spAutoFit/>
          </a:bodyPr>
          <a:lstStyle/>
          <a:p>
            <a:r>
              <a:rPr lang="en-US" dirty="0">
                <a:solidFill>
                  <a:srgbClr val="C00000"/>
                </a:solidFill>
                <a:latin typeface="Arial" panose="020B0604020202020204" pitchFamily="34" charset="0"/>
                <a:cs typeface="Arial" panose="020B0604020202020204" pitchFamily="34" charset="0"/>
              </a:rPr>
              <a:t>Click pencil to pop up </a:t>
            </a:r>
            <a:r>
              <a:rPr lang="en-US" dirty="0" err="1">
                <a:solidFill>
                  <a:srgbClr val="C00000"/>
                </a:solidFill>
                <a:latin typeface="Arial" panose="020B0604020202020204" pitchFamily="34" charset="0"/>
                <a:cs typeface="Arial" panose="020B0604020202020204" pitchFamily="34" charset="0"/>
              </a:rPr>
              <a:t>SugarDrawer</a:t>
            </a:r>
            <a:endParaRPr lang="en-US" dirty="0">
              <a:solidFill>
                <a:srgbClr val="C00000"/>
              </a:solidFill>
              <a:latin typeface="Arial" panose="020B0604020202020204" pitchFamily="34" charset="0"/>
              <a:cs typeface="Arial" panose="020B0604020202020204" pitchFamily="34" charset="0"/>
            </a:endParaRPr>
          </a:p>
        </p:txBody>
      </p:sp>
      <p:sp>
        <p:nvSpPr>
          <p:cNvPr id="10" name="Rounded Rectangle 9">
            <a:extLst>
              <a:ext uri="{FF2B5EF4-FFF2-40B4-BE49-F238E27FC236}">
                <a16:creationId xmlns:a16="http://schemas.microsoft.com/office/drawing/2014/main" id="{80A37C58-4220-4582-EDFE-2415AEDDE507}"/>
              </a:ext>
            </a:extLst>
          </p:cNvPr>
          <p:cNvSpPr/>
          <p:nvPr/>
        </p:nvSpPr>
        <p:spPr>
          <a:xfrm>
            <a:off x="5238523" y="1256918"/>
            <a:ext cx="1042570" cy="351163"/>
          </a:xfrm>
          <a:prstGeom prst="roundRect">
            <a:avLst/>
          </a:prstGeom>
          <a:noFill/>
          <a:ln w="38100">
            <a:solidFill>
              <a:srgbClr val="C00000"/>
            </a:solidFill>
            <a:extLst>
              <a:ext uri="{C807C97D-BFC1-408E-A445-0C87EB9F89A2}">
                <ask:lineSketchStyleProps xmlns:ask="http://schemas.microsoft.com/office/drawing/2018/sketchyshapes" sd="1219033472">
                  <a:custGeom>
                    <a:avLst/>
                    <a:gdLst>
                      <a:gd name="connsiteX0" fmla="*/ 0 w 2588963"/>
                      <a:gd name="connsiteY0" fmla="*/ 190963 h 1145755"/>
                      <a:gd name="connsiteX1" fmla="*/ 190963 w 2588963"/>
                      <a:gd name="connsiteY1" fmla="*/ 0 h 1145755"/>
                      <a:gd name="connsiteX2" fmla="*/ 786863 w 2588963"/>
                      <a:gd name="connsiteY2" fmla="*/ 0 h 1145755"/>
                      <a:gd name="connsiteX3" fmla="*/ 1316552 w 2588963"/>
                      <a:gd name="connsiteY3" fmla="*/ 0 h 1145755"/>
                      <a:gd name="connsiteX4" fmla="*/ 1824170 w 2588963"/>
                      <a:gd name="connsiteY4" fmla="*/ 0 h 1145755"/>
                      <a:gd name="connsiteX5" fmla="*/ 2398000 w 2588963"/>
                      <a:gd name="connsiteY5" fmla="*/ 0 h 1145755"/>
                      <a:gd name="connsiteX6" fmla="*/ 2588963 w 2588963"/>
                      <a:gd name="connsiteY6" fmla="*/ 190963 h 1145755"/>
                      <a:gd name="connsiteX7" fmla="*/ 2588963 w 2588963"/>
                      <a:gd name="connsiteY7" fmla="*/ 572878 h 1145755"/>
                      <a:gd name="connsiteX8" fmla="*/ 2588963 w 2588963"/>
                      <a:gd name="connsiteY8" fmla="*/ 954792 h 1145755"/>
                      <a:gd name="connsiteX9" fmla="*/ 2398000 w 2588963"/>
                      <a:gd name="connsiteY9" fmla="*/ 1145755 h 1145755"/>
                      <a:gd name="connsiteX10" fmla="*/ 1846241 w 2588963"/>
                      <a:gd name="connsiteY10" fmla="*/ 1145755 h 1145755"/>
                      <a:gd name="connsiteX11" fmla="*/ 1316552 w 2588963"/>
                      <a:gd name="connsiteY11" fmla="*/ 1145755 h 1145755"/>
                      <a:gd name="connsiteX12" fmla="*/ 720652 w 2588963"/>
                      <a:gd name="connsiteY12" fmla="*/ 1145755 h 1145755"/>
                      <a:gd name="connsiteX13" fmla="*/ 190963 w 2588963"/>
                      <a:gd name="connsiteY13" fmla="*/ 1145755 h 1145755"/>
                      <a:gd name="connsiteX14" fmla="*/ 0 w 2588963"/>
                      <a:gd name="connsiteY14" fmla="*/ 954792 h 1145755"/>
                      <a:gd name="connsiteX15" fmla="*/ 0 w 2588963"/>
                      <a:gd name="connsiteY15" fmla="*/ 565239 h 1145755"/>
                      <a:gd name="connsiteX16" fmla="*/ 0 w 2588963"/>
                      <a:gd name="connsiteY16" fmla="*/ 190963 h 1145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88963" h="1145755" extrusionOk="0">
                        <a:moveTo>
                          <a:pt x="0" y="190963"/>
                        </a:moveTo>
                        <a:cubicBezTo>
                          <a:pt x="-19642" y="73381"/>
                          <a:pt x="63810" y="8139"/>
                          <a:pt x="190963" y="0"/>
                        </a:cubicBezTo>
                        <a:cubicBezTo>
                          <a:pt x="404701" y="16488"/>
                          <a:pt x="631357" y="25744"/>
                          <a:pt x="786863" y="0"/>
                        </a:cubicBezTo>
                        <a:cubicBezTo>
                          <a:pt x="942369" y="-25744"/>
                          <a:pt x="1108026" y="12593"/>
                          <a:pt x="1316552" y="0"/>
                        </a:cubicBezTo>
                        <a:cubicBezTo>
                          <a:pt x="1525078" y="-12593"/>
                          <a:pt x="1600126" y="21846"/>
                          <a:pt x="1824170" y="0"/>
                        </a:cubicBezTo>
                        <a:cubicBezTo>
                          <a:pt x="2048214" y="-21846"/>
                          <a:pt x="2250978" y="2646"/>
                          <a:pt x="2398000" y="0"/>
                        </a:cubicBezTo>
                        <a:cubicBezTo>
                          <a:pt x="2512083" y="-17734"/>
                          <a:pt x="2586178" y="85071"/>
                          <a:pt x="2588963" y="190963"/>
                        </a:cubicBezTo>
                        <a:cubicBezTo>
                          <a:pt x="2576471" y="333635"/>
                          <a:pt x="2602058" y="423114"/>
                          <a:pt x="2588963" y="572878"/>
                        </a:cubicBezTo>
                        <a:cubicBezTo>
                          <a:pt x="2575868" y="722642"/>
                          <a:pt x="2589192" y="859236"/>
                          <a:pt x="2588963" y="954792"/>
                        </a:cubicBezTo>
                        <a:cubicBezTo>
                          <a:pt x="2609461" y="1065186"/>
                          <a:pt x="2491436" y="1143809"/>
                          <a:pt x="2398000" y="1145755"/>
                        </a:cubicBezTo>
                        <a:cubicBezTo>
                          <a:pt x="2160851" y="1134117"/>
                          <a:pt x="2066390" y="1155217"/>
                          <a:pt x="1846241" y="1145755"/>
                        </a:cubicBezTo>
                        <a:cubicBezTo>
                          <a:pt x="1626092" y="1136293"/>
                          <a:pt x="1457693" y="1152976"/>
                          <a:pt x="1316552" y="1145755"/>
                        </a:cubicBezTo>
                        <a:cubicBezTo>
                          <a:pt x="1175411" y="1138534"/>
                          <a:pt x="957390" y="1164516"/>
                          <a:pt x="720652" y="1145755"/>
                        </a:cubicBezTo>
                        <a:cubicBezTo>
                          <a:pt x="483914" y="1126994"/>
                          <a:pt x="328567" y="1132729"/>
                          <a:pt x="190963" y="1145755"/>
                        </a:cubicBezTo>
                        <a:cubicBezTo>
                          <a:pt x="76206" y="1147281"/>
                          <a:pt x="-5630" y="1056373"/>
                          <a:pt x="0" y="954792"/>
                        </a:cubicBezTo>
                        <a:cubicBezTo>
                          <a:pt x="-7708" y="762122"/>
                          <a:pt x="4434" y="660787"/>
                          <a:pt x="0" y="565239"/>
                        </a:cubicBezTo>
                        <a:cubicBezTo>
                          <a:pt x="-4434" y="469691"/>
                          <a:pt x="8619" y="293560"/>
                          <a:pt x="0" y="190963"/>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Oval 10">
            <a:extLst>
              <a:ext uri="{FF2B5EF4-FFF2-40B4-BE49-F238E27FC236}">
                <a16:creationId xmlns:a16="http://schemas.microsoft.com/office/drawing/2014/main" id="{6D2561C4-23D5-C6EF-D8CB-6AF3D556B78D}"/>
              </a:ext>
            </a:extLst>
          </p:cNvPr>
          <p:cNvSpPr>
            <a:spLocks/>
          </p:cNvSpPr>
          <p:nvPr/>
        </p:nvSpPr>
        <p:spPr>
          <a:xfrm>
            <a:off x="5176594" y="830619"/>
            <a:ext cx="813816" cy="365760"/>
          </a:xfrm>
          <a:prstGeom prst="ellipse">
            <a:avLst/>
          </a:prstGeom>
          <a:solidFill>
            <a:srgbClr val="FFFFFF">
              <a:alpha val="50196"/>
            </a:srgbClr>
          </a:solidFill>
          <a:ln w="38100">
            <a:solidFill>
              <a:srgbClr val="C00000"/>
            </a:solidFill>
            <a:extLst>
              <a:ext uri="{C807C97D-BFC1-408E-A445-0C87EB9F89A2}">
                <ask:lineSketchStyleProps xmlns:ask="http://schemas.microsoft.com/office/drawing/2018/sketchyshapes" sd="1219033472">
                  <a:custGeom>
                    <a:avLst/>
                    <a:gdLst>
                      <a:gd name="connsiteX0" fmla="*/ 0 w 429653"/>
                      <a:gd name="connsiteY0" fmla="*/ 214827 h 429653"/>
                      <a:gd name="connsiteX1" fmla="*/ 214827 w 429653"/>
                      <a:gd name="connsiteY1" fmla="*/ 0 h 429653"/>
                      <a:gd name="connsiteX2" fmla="*/ 429654 w 429653"/>
                      <a:gd name="connsiteY2" fmla="*/ 214827 h 429653"/>
                      <a:gd name="connsiteX3" fmla="*/ 214827 w 429653"/>
                      <a:gd name="connsiteY3" fmla="*/ 429654 h 429653"/>
                      <a:gd name="connsiteX4" fmla="*/ 0 w 429653"/>
                      <a:gd name="connsiteY4" fmla="*/ 214827 h 429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9653" h="429653" extrusionOk="0">
                        <a:moveTo>
                          <a:pt x="0" y="214827"/>
                        </a:moveTo>
                        <a:cubicBezTo>
                          <a:pt x="-20065" y="83804"/>
                          <a:pt x="83810" y="4643"/>
                          <a:pt x="214827" y="0"/>
                        </a:cubicBezTo>
                        <a:cubicBezTo>
                          <a:pt x="340440" y="1467"/>
                          <a:pt x="405564" y="96947"/>
                          <a:pt x="429654" y="214827"/>
                        </a:cubicBezTo>
                        <a:cubicBezTo>
                          <a:pt x="418122" y="344734"/>
                          <a:pt x="330764" y="444627"/>
                          <a:pt x="214827" y="429654"/>
                        </a:cubicBezTo>
                        <a:cubicBezTo>
                          <a:pt x="82471" y="422153"/>
                          <a:pt x="10478" y="338479"/>
                          <a:pt x="0" y="214827"/>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dirty="0">
                <a:solidFill>
                  <a:srgbClr val="C00000"/>
                </a:solidFill>
                <a:latin typeface="Arial" panose="020B0604020202020204" pitchFamily="34" charset="0"/>
                <a:cs typeface="Arial" panose="020B0604020202020204" pitchFamily="34" charset="0"/>
              </a:rPr>
              <a:t>3.2</a:t>
            </a:r>
          </a:p>
        </p:txBody>
      </p:sp>
      <p:sp>
        <p:nvSpPr>
          <p:cNvPr id="12" name="TextBox 11">
            <a:extLst>
              <a:ext uri="{FF2B5EF4-FFF2-40B4-BE49-F238E27FC236}">
                <a16:creationId xmlns:a16="http://schemas.microsoft.com/office/drawing/2014/main" id="{3968F196-4CE8-6BC2-86CA-12F2946BF6D2}"/>
              </a:ext>
            </a:extLst>
          </p:cNvPr>
          <p:cNvSpPr txBox="1"/>
          <p:nvPr/>
        </p:nvSpPr>
        <p:spPr>
          <a:xfrm>
            <a:off x="6018951" y="818391"/>
            <a:ext cx="3108757" cy="369332"/>
          </a:xfrm>
          <a:prstGeom prst="rect">
            <a:avLst/>
          </a:prstGeom>
          <a:solidFill>
            <a:srgbClr val="FFFFFF">
              <a:alpha val="49412"/>
            </a:srgbClr>
          </a:solidFill>
        </p:spPr>
        <p:txBody>
          <a:bodyPr wrap="square" rtlCol="0">
            <a:spAutoFit/>
          </a:bodyPr>
          <a:lstStyle/>
          <a:p>
            <a:r>
              <a:rPr lang="en-US" dirty="0">
                <a:solidFill>
                  <a:srgbClr val="C00000"/>
                </a:solidFill>
                <a:latin typeface="Arial" panose="020B0604020202020204" pitchFamily="34" charset="0"/>
                <a:cs typeface="Arial" panose="020B0604020202020204" pitchFamily="34" charset="0"/>
              </a:rPr>
              <a:t>Start drawing with templates</a:t>
            </a:r>
          </a:p>
        </p:txBody>
      </p:sp>
      <p:sp>
        <p:nvSpPr>
          <p:cNvPr id="15" name="Rounded Rectangle 14">
            <a:extLst>
              <a:ext uri="{FF2B5EF4-FFF2-40B4-BE49-F238E27FC236}">
                <a16:creationId xmlns:a16="http://schemas.microsoft.com/office/drawing/2014/main" id="{D92861E2-2682-8410-BD1D-105209B96B6E}"/>
              </a:ext>
            </a:extLst>
          </p:cNvPr>
          <p:cNvSpPr/>
          <p:nvPr/>
        </p:nvSpPr>
        <p:spPr>
          <a:xfrm>
            <a:off x="6302447" y="1256918"/>
            <a:ext cx="1335868" cy="351163"/>
          </a:xfrm>
          <a:prstGeom prst="roundRect">
            <a:avLst/>
          </a:prstGeom>
          <a:noFill/>
          <a:ln w="38100">
            <a:solidFill>
              <a:schemeClr val="accent6"/>
            </a:solidFill>
            <a:extLst>
              <a:ext uri="{C807C97D-BFC1-408E-A445-0C87EB9F89A2}">
                <ask:lineSketchStyleProps xmlns:ask="http://schemas.microsoft.com/office/drawing/2018/sketchyshapes" sd="1219033472">
                  <a:custGeom>
                    <a:avLst/>
                    <a:gdLst>
                      <a:gd name="connsiteX0" fmla="*/ 0 w 2588963"/>
                      <a:gd name="connsiteY0" fmla="*/ 190963 h 1145755"/>
                      <a:gd name="connsiteX1" fmla="*/ 190963 w 2588963"/>
                      <a:gd name="connsiteY1" fmla="*/ 0 h 1145755"/>
                      <a:gd name="connsiteX2" fmla="*/ 786863 w 2588963"/>
                      <a:gd name="connsiteY2" fmla="*/ 0 h 1145755"/>
                      <a:gd name="connsiteX3" fmla="*/ 1316552 w 2588963"/>
                      <a:gd name="connsiteY3" fmla="*/ 0 h 1145755"/>
                      <a:gd name="connsiteX4" fmla="*/ 1824170 w 2588963"/>
                      <a:gd name="connsiteY4" fmla="*/ 0 h 1145755"/>
                      <a:gd name="connsiteX5" fmla="*/ 2398000 w 2588963"/>
                      <a:gd name="connsiteY5" fmla="*/ 0 h 1145755"/>
                      <a:gd name="connsiteX6" fmla="*/ 2588963 w 2588963"/>
                      <a:gd name="connsiteY6" fmla="*/ 190963 h 1145755"/>
                      <a:gd name="connsiteX7" fmla="*/ 2588963 w 2588963"/>
                      <a:gd name="connsiteY7" fmla="*/ 572878 h 1145755"/>
                      <a:gd name="connsiteX8" fmla="*/ 2588963 w 2588963"/>
                      <a:gd name="connsiteY8" fmla="*/ 954792 h 1145755"/>
                      <a:gd name="connsiteX9" fmla="*/ 2398000 w 2588963"/>
                      <a:gd name="connsiteY9" fmla="*/ 1145755 h 1145755"/>
                      <a:gd name="connsiteX10" fmla="*/ 1846241 w 2588963"/>
                      <a:gd name="connsiteY10" fmla="*/ 1145755 h 1145755"/>
                      <a:gd name="connsiteX11" fmla="*/ 1316552 w 2588963"/>
                      <a:gd name="connsiteY11" fmla="*/ 1145755 h 1145755"/>
                      <a:gd name="connsiteX12" fmla="*/ 720652 w 2588963"/>
                      <a:gd name="connsiteY12" fmla="*/ 1145755 h 1145755"/>
                      <a:gd name="connsiteX13" fmla="*/ 190963 w 2588963"/>
                      <a:gd name="connsiteY13" fmla="*/ 1145755 h 1145755"/>
                      <a:gd name="connsiteX14" fmla="*/ 0 w 2588963"/>
                      <a:gd name="connsiteY14" fmla="*/ 954792 h 1145755"/>
                      <a:gd name="connsiteX15" fmla="*/ 0 w 2588963"/>
                      <a:gd name="connsiteY15" fmla="*/ 565239 h 1145755"/>
                      <a:gd name="connsiteX16" fmla="*/ 0 w 2588963"/>
                      <a:gd name="connsiteY16" fmla="*/ 190963 h 1145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88963" h="1145755" extrusionOk="0">
                        <a:moveTo>
                          <a:pt x="0" y="190963"/>
                        </a:moveTo>
                        <a:cubicBezTo>
                          <a:pt x="-19642" y="73381"/>
                          <a:pt x="63810" y="8139"/>
                          <a:pt x="190963" y="0"/>
                        </a:cubicBezTo>
                        <a:cubicBezTo>
                          <a:pt x="404701" y="16488"/>
                          <a:pt x="631357" y="25744"/>
                          <a:pt x="786863" y="0"/>
                        </a:cubicBezTo>
                        <a:cubicBezTo>
                          <a:pt x="942369" y="-25744"/>
                          <a:pt x="1108026" y="12593"/>
                          <a:pt x="1316552" y="0"/>
                        </a:cubicBezTo>
                        <a:cubicBezTo>
                          <a:pt x="1525078" y="-12593"/>
                          <a:pt x="1600126" y="21846"/>
                          <a:pt x="1824170" y="0"/>
                        </a:cubicBezTo>
                        <a:cubicBezTo>
                          <a:pt x="2048214" y="-21846"/>
                          <a:pt x="2250978" y="2646"/>
                          <a:pt x="2398000" y="0"/>
                        </a:cubicBezTo>
                        <a:cubicBezTo>
                          <a:pt x="2512083" y="-17734"/>
                          <a:pt x="2586178" y="85071"/>
                          <a:pt x="2588963" y="190963"/>
                        </a:cubicBezTo>
                        <a:cubicBezTo>
                          <a:pt x="2576471" y="333635"/>
                          <a:pt x="2602058" y="423114"/>
                          <a:pt x="2588963" y="572878"/>
                        </a:cubicBezTo>
                        <a:cubicBezTo>
                          <a:pt x="2575868" y="722642"/>
                          <a:pt x="2589192" y="859236"/>
                          <a:pt x="2588963" y="954792"/>
                        </a:cubicBezTo>
                        <a:cubicBezTo>
                          <a:pt x="2609461" y="1065186"/>
                          <a:pt x="2491436" y="1143809"/>
                          <a:pt x="2398000" y="1145755"/>
                        </a:cubicBezTo>
                        <a:cubicBezTo>
                          <a:pt x="2160851" y="1134117"/>
                          <a:pt x="2066390" y="1155217"/>
                          <a:pt x="1846241" y="1145755"/>
                        </a:cubicBezTo>
                        <a:cubicBezTo>
                          <a:pt x="1626092" y="1136293"/>
                          <a:pt x="1457693" y="1152976"/>
                          <a:pt x="1316552" y="1145755"/>
                        </a:cubicBezTo>
                        <a:cubicBezTo>
                          <a:pt x="1175411" y="1138534"/>
                          <a:pt x="957390" y="1164516"/>
                          <a:pt x="720652" y="1145755"/>
                        </a:cubicBezTo>
                        <a:cubicBezTo>
                          <a:pt x="483914" y="1126994"/>
                          <a:pt x="328567" y="1132729"/>
                          <a:pt x="190963" y="1145755"/>
                        </a:cubicBezTo>
                        <a:cubicBezTo>
                          <a:pt x="76206" y="1147281"/>
                          <a:pt x="-5630" y="1056373"/>
                          <a:pt x="0" y="954792"/>
                        </a:cubicBezTo>
                        <a:cubicBezTo>
                          <a:pt x="-7708" y="762122"/>
                          <a:pt x="4434" y="660787"/>
                          <a:pt x="0" y="565239"/>
                        </a:cubicBezTo>
                        <a:cubicBezTo>
                          <a:pt x="-4434" y="469691"/>
                          <a:pt x="8619" y="293560"/>
                          <a:pt x="0" y="190963"/>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5">
            <a:extLst>
              <a:ext uri="{FF2B5EF4-FFF2-40B4-BE49-F238E27FC236}">
                <a16:creationId xmlns:a16="http://schemas.microsoft.com/office/drawing/2014/main" id="{009019D3-E9DF-0976-5546-DBC1BE892E3F}"/>
              </a:ext>
            </a:extLst>
          </p:cNvPr>
          <p:cNvSpPr/>
          <p:nvPr/>
        </p:nvSpPr>
        <p:spPr>
          <a:xfrm>
            <a:off x="4801449" y="1647982"/>
            <a:ext cx="4211341" cy="351163"/>
          </a:xfrm>
          <a:prstGeom prst="roundRect">
            <a:avLst/>
          </a:prstGeom>
          <a:noFill/>
          <a:ln w="38100">
            <a:solidFill>
              <a:schemeClr val="accent6"/>
            </a:solidFill>
            <a:extLst>
              <a:ext uri="{C807C97D-BFC1-408E-A445-0C87EB9F89A2}">
                <ask:lineSketchStyleProps xmlns:ask="http://schemas.microsoft.com/office/drawing/2018/sketchyshapes" sd="1219033472">
                  <a:custGeom>
                    <a:avLst/>
                    <a:gdLst>
                      <a:gd name="connsiteX0" fmla="*/ 0 w 2588963"/>
                      <a:gd name="connsiteY0" fmla="*/ 190963 h 1145755"/>
                      <a:gd name="connsiteX1" fmla="*/ 190963 w 2588963"/>
                      <a:gd name="connsiteY1" fmla="*/ 0 h 1145755"/>
                      <a:gd name="connsiteX2" fmla="*/ 786863 w 2588963"/>
                      <a:gd name="connsiteY2" fmla="*/ 0 h 1145755"/>
                      <a:gd name="connsiteX3" fmla="*/ 1316552 w 2588963"/>
                      <a:gd name="connsiteY3" fmla="*/ 0 h 1145755"/>
                      <a:gd name="connsiteX4" fmla="*/ 1824170 w 2588963"/>
                      <a:gd name="connsiteY4" fmla="*/ 0 h 1145755"/>
                      <a:gd name="connsiteX5" fmla="*/ 2398000 w 2588963"/>
                      <a:gd name="connsiteY5" fmla="*/ 0 h 1145755"/>
                      <a:gd name="connsiteX6" fmla="*/ 2588963 w 2588963"/>
                      <a:gd name="connsiteY6" fmla="*/ 190963 h 1145755"/>
                      <a:gd name="connsiteX7" fmla="*/ 2588963 w 2588963"/>
                      <a:gd name="connsiteY7" fmla="*/ 572878 h 1145755"/>
                      <a:gd name="connsiteX8" fmla="*/ 2588963 w 2588963"/>
                      <a:gd name="connsiteY8" fmla="*/ 954792 h 1145755"/>
                      <a:gd name="connsiteX9" fmla="*/ 2398000 w 2588963"/>
                      <a:gd name="connsiteY9" fmla="*/ 1145755 h 1145755"/>
                      <a:gd name="connsiteX10" fmla="*/ 1846241 w 2588963"/>
                      <a:gd name="connsiteY10" fmla="*/ 1145755 h 1145755"/>
                      <a:gd name="connsiteX11" fmla="*/ 1316552 w 2588963"/>
                      <a:gd name="connsiteY11" fmla="*/ 1145755 h 1145755"/>
                      <a:gd name="connsiteX12" fmla="*/ 720652 w 2588963"/>
                      <a:gd name="connsiteY12" fmla="*/ 1145755 h 1145755"/>
                      <a:gd name="connsiteX13" fmla="*/ 190963 w 2588963"/>
                      <a:gd name="connsiteY13" fmla="*/ 1145755 h 1145755"/>
                      <a:gd name="connsiteX14" fmla="*/ 0 w 2588963"/>
                      <a:gd name="connsiteY14" fmla="*/ 954792 h 1145755"/>
                      <a:gd name="connsiteX15" fmla="*/ 0 w 2588963"/>
                      <a:gd name="connsiteY15" fmla="*/ 565239 h 1145755"/>
                      <a:gd name="connsiteX16" fmla="*/ 0 w 2588963"/>
                      <a:gd name="connsiteY16" fmla="*/ 190963 h 1145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88963" h="1145755" extrusionOk="0">
                        <a:moveTo>
                          <a:pt x="0" y="190963"/>
                        </a:moveTo>
                        <a:cubicBezTo>
                          <a:pt x="-19642" y="73381"/>
                          <a:pt x="63810" y="8139"/>
                          <a:pt x="190963" y="0"/>
                        </a:cubicBezTo>
                        <a:cubicBezTo>
                          <a:pt x="404701" y="16488"/>
                          <a:pt x="631357" y="25744"/>
                          <a:pt x="786863" y="0"/>
                        </a:cubicBezTo>
                        <a:cubicBezTo>
                          <a:pt x="942369" y="-25744"/>
                          <a:pt x="1108026" y="12593"/>
                          <a:pt x="1316552" y="0"/>
                        </a:cubicBezTo>
                        <a:cubicBezTo>
                          <a:pt x="1525078" y="-12593"/>
                          <a:pt x="1600126" y="21846"/>
                          <a:pt x="1824170" y="0"/>
                        </a:cubicBezTo>
                        <a:cubicBezTo>
                          <a:pt x="2048214" y="-21846"/>
                          <a:pt x="2250978" y="2646"/>
                          <a:pt x="2398000" y="0"/>
                        </a:cubicBezTo>
                        <a:cubicBezTo>
                          <a:pt x="2512083" y="-17734"/>
                          <a:pt x="2586178" y="85071"/>
                          <a:pt x="2588963" y="190963"/>
                        </a:cubicBezTo>
                        <a:cubicBezTo>
                          <a:pt x="2576471" y="333635"/>
                          <a:pt x="2602058" y="423114"/>
                          <a:pt x="2588963" y="572878"/>
                        </a:cubicBezTo>
                        <a:cubicBezTo>
                          <a:pt x="2575868" y="722642"/>
                          <a:pt x="2589192" y="859236"/>
                          <a:pt x="2588963" y="954792"/>
                        </a:cubicBezTo>
                        <a:cubicBezTo>
                          <a:pt x="2609461" y="1065186"/>
                          <a:pt x="2491436" y="1143809"/>
                          <a:pt x="2398000" y="1145755"/>
                        </a:cubicBezTo>
                        <a:cubicBezTo>
                          <a:pt x="2160851" y="1134117"/>
                          <a:pt x="2066390" y="1155217"/>
                          <a:pt x="1846241" y="1145755"/>
                        </a:cubicBezTo>
                        <a:cubicBezTo>
                          <a:pt x="1626092" y="1136293"/>
                          <a:pt x="1457693" y="1152976"/>
                          <a:pt x="1316552" y="1145755"/>
                        </a:cubicBezTo>
                        <a:cubicBezTo>
                          <a:pt x="1175411" y="1138534"/>
                          <a:pt x="957390" y="1164516"/>
                          <a:pt x="720652" y="1145755"/>
                        </a:cubicBezTo>
                        <a:cubicBezTo>
                          <a:pt x="483914" y="1126994"/>
                          <a:pt x="328567" y="1132729"/>
                          <a:pt x="190963" y="1145755"/>
                        </a:cubicBezTo>
                        <a:cubicBezTo>
                          <a:pt x="76206" y="1147281"/>
                          <a:pt x="-5630" y="1056373"/>
                          <a:pt x="0" y="954792"/>
                        </a:cubicBezTo>
                        <a:cubicBezTo>
                          <a:pt x="-7708" y="762122"/>
                          <a:pt x="4434" y="660787"/>
                          <a:pt x="0" y="565239"/>
                        </a:cubicBezTo>
                        <a:cubicBezTo>
                          <a:pt x="-4434" y="469691"/>
                          <a:pt x="8619" y="293560"/>
                          <a:pt x="0" y="190963"/>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02F4D949-3D28-FD22-9C5C-84F73D380165}"/>
              </a:ext>
            </a:extLst>
          </p:cNvPr>
          <p:cNvSpPr>
            <a:spLocks/>
          </p:cNvSpPr>
          <p:nvPr/>
        </p:nvSpPr>
        <p:spPr>
          <a:xfrm>
            <a:off x="4802783" y="2055207"/>
            <a:ext cx="813816" cy="365760"/>
          </a:xfrm>
          <a:prstGeom prst="ellipse">
            <a:avLst/>
          </a:prstGeom>
          <a:solidFill>
            <a:srgbClr val="FFFFFF">
              <a:alpha val="50196"/>
            </a:srgbClr>
          </a:solidFill>
          <a:ln w="38100">
            <a:solidFill>
              <a:schemeClr val="accent6"/>
            </a:solidFill>
            <a:extLst>
              <a:ext uri="{C807C97D-BFC1-408E-A445-0C87EB9F89A2}">
                <ask:lineSketchStyleProps xmlns:ask="http://schemas.microsoft.com/office/drawing/2018/sketchyshapes" sd="1219033472">
                  <a:custGeom>
                    <a:avLst/>
                    <a:gdLst>
                      <a:gd name="connsiteX0" fmla="*/ 0 w 429653"/>
                      <a:gd name="connsiteY0" fmla="*/ 214827 h 429653"/>
                      <a:gd name="connsiteX1" fmla="*/ 214827 w 429653"/>
                      <a:gd name="connsiteY1" fmla="*/ 0 h 429653"/>
                      <a:gd name="connsiteX2" fmla="*/ 429654 w 429653"/>
                      <a:gd name="connsiteY2" fmla="*/ 214827 h 429653"/>
                      <a:gd name="connsiteX3" fmla="*/ 214827 w 429653"/>
                      <a:gd name="connsiteY3" fmla="*/ 429654 h 429653"/>
                      <a:gd name="connsiteX4" fmla="*/ 0 w 429653"/>
                      <a:gd name="connsiteY4" fmla="*/ 214827 h 429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9653" h="429653" extrusionOk="0">
                        <a:moveTo>
                          <a:pt x="0" y="214827"/>
                        </a:moveTo>
                        <a:cubicBezTo>
                          <a:pt x="-20065" y="83804"/>
                          <a:pt x="83810" y="4643"/>
                          <a:pt x="214827" y="0"/>
                        </a:cubicBezTo>
                        <a:cubicBezTo>
                          <a:pt x="340440" y="1467"/>
                          <a:pt x="405564" y="96947"/>
                          <a:pt x="429654" y="214827"/>
                        </a:cubicBezTo>
                        <a:cubicBezTo>
                          <a:pt x="418122" y="344734"/>
                          <a:pt x="330764" y="444627"/>
                          <a:pt x="214827" y="429654"/>
                        </a:cubicBezTo>
                        <a:cubicBezTo>
                          <a:pt x="82471" y="422153"/>
                          <a:pt x="10478" y="338479"/>
                          <a:pt x="0" y="214827"/>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dirty="0">
                <a:solidFill>
                  <a:schemeClr val="accent6"/>
                </a:solidFill>
                <a:latin typeface="Arial" panose="020B0604020202020204" pitchFamily="34" charset="0"/>
                <a:cs typeface="Arial" panose="020B0604020202020204" pitchFamily="34" charset="0"/>
              </a:rPr>
              <a:t>3.3</a:t>
            </a:r>
          </a:p>
        </p:txBody>
      </p:sp>
      <p:sp>
        <p:nvSpPr>
          <p:cNvPr id="18" name="TextBox 17">
            <a:extLst>
              <a:ext uri="{FF2B5EF4-FFF2-40B4-BE49-F238E27FC236}">
                <a16:creationId xmlns:a16="http://schemas.microsoft.com/office/drawing/2014/main" id="{3038D517-A147-3EF0-52DC-F0C74AA04503}"/>
              </a:ext>
            </a:extLst>
          </p:cNvPr>
          <p:cNvSpPr txBox="1"/>
          <p:nvPr/>
        </p:nvSpPr>
        <p:spPr>
          <a:xfrm>
            <a:off x="5648017" y="2053421"/>
            <a:ext cx="3108757" cy="369332"/>
          </a:xfrm>
          <a:prstGeom prst="rect">
            <a:avLst/>
          </a:prstGeom>
          <a:solidFill>
            <a:srgbClr val="FFFFFF">
              <a:alpha val="49412"/>
            </a:srgbClr>
          </a:solidFill>
        </p:spPr>
        <p:txBody>
          <a:bodyPr wrap="square" rtlCol="0">
            <a:spAutoFit/>
          </a:bodyPr>
          <a:lstStyle/>
          <a:p>
            <a:r>
              <a:rPr lang="en-US" dirty="0">
                <a:solidFill>
                  <a:schemeClr val="accent6"/>
                </a:solidFill>
                <a:latin typeface="Arial" panose="020B0604020202020204" pitchFamily="34" charset="0"/>
                <a:cs typeface="Arial" panose="020B0604020202020204" pitchFamily="34" charset="0"/>
              </a:rPr>
              <a:t>Add monosaccharides</a:t>
            </a:r>
          </a:p>
        </p:txBody>
      </p:sp>
      <p:sp>
        <p:nvSpPr>
          <p:cNvPr id="19" name="Rounded Rectangle 18">
            <a:extLst>
              <a:ext uri="{FF2B5EF4-FFF2-40B4-BE49-F238E27FC236}">
                <a16:creationId xmlns:a16="http://schemas.microsoft.com/office/drawing/2014/main" id="{ED5425C7-997D-D213-2652-099046EA8C5C}"/>
              </a:ext>
            </a:extLst>
          </p:cNvPr>
          <p:cNvSpPr/>
          <p:nvPr/>
        </p:nvSpPr>
        <p:spPr>
          <a:xfrm>
            <a:off x="7652276" y="1256918"/>
            <a:ext cx="1118770" cy="351163"/>
          </a:xfrm>
          <a:prstGeom prst="roundRect">
            <a:avLst/>
          </a:prstGeom>
          <a:noFill/>
          <a:ln w="38100">
            <a:solidFill>
              <a:schemeClr val="tx1"/>
            </a:solidFill>
            <a:extLst>
              <a:ext uri="{C807C97D-BFC1-408E-A445-0C87EB9F89A2}">
                <ask:lineSketchStyleProps xmlns:ask="http://schemas.microsoft.com/office/drawing/2018/sketchyshapes" sd="1219033472">
                  <a:custGeom>
                    <a:avLst/>
                    <a:gdLst>
                      <a:gd name="connsiteX0" fmla="*/ 0 w 2588963"/>
                      <a:gd name="connsiteY0" fmla="*/ 190963 h 1145755"/>
                      <a:gd name="connsiteX1" fmla="*/ 190963 w 2588963"/>
                      <a:gd name="connsiteY1" fmla="*/ 0 h 1145755"/>
                      <a:gd name="connsiteX2" fmla="*/ 786863 w 2588963"/>
                      <a:gd name="connsiteY2" fmla="*/ 0 h 1145755"/>
                      <a:gd name="connsiteX3" fmla="*/ 1316552 w 2588963"/>
                      <a:gd name="connsiteY3" fmla="*/ 0 h 1145755"/>
                      <a:gd name="connsiteX4" fmla="*/ 1824170 w 2588963"/>
                      <a:gd name="connsiteY4" fmla="*/ 0 h 1145755"/>
                      <a:gd name="connsiteX5" fmla="*/ 2398000 w 2588963"/>
                      <a:gd name="connsiteY5" fmla="*/ 0 h 1145755"/>
                      <a:gd name="connsiteX6" fmla="*/ 2588963 w 2588963"/>
                      <a:gd name="connsiteY6" fmla="*/ 190963 h 1145755"/>
                      <a:gd name="connsiteX7" fmla="*/ 2588963 w 2588963"/>
                      <a:gd name="connsiteY7" fmla="*/ 572878 h 1145755"/>
                      <a:gd name="connsiteX8" fmla="*/ 2588963 w 2588963"/>
                      <a:gd name="connsiteY8" fmla="*/ 954792 h 1145755"/>
                      <a:gd name="connsiteX9" fmla="*/ 2398000 w 2588963"/>
                      <a:gd name="connsiteY9" fmla="*/ 1145755 h 1145755"/>
                      <a:gd name="connsiteX10" fmla="*/ 1846241 w 2588963"/>
                      <a:gd name="connsiteY10" fmla="*/ 1145755 h 1145755"/>
                      <a:gd name="connsiteX11" fmla="*/ 1316552 w 2588963"/>
                      <a:gd name="connsiteY11" fmla="*/ 1145755 h 1145755"/>
                      <a:gd name="connsiteX12" fmla="*/ 720652 w 2588963"/>
                      <a:gd name="connsiteY12" fmla="*/ 1145755 h 1145755"/>
                      <a:gd name="connsiteX13" fmla="*/ 190963 w 2588963"/>
                      <a:gd name="connsiteY13" fmla="*/ 1145755 h 1145755"/>
                      <a:gd name="connsiteX14" fmla="*/ 0 w 2588963"/>
                      <a:gd name="connsiteY14" fmla="*/ 954792 h 1145755"/>
                      <a:gd name="connsiteX15" fmla="*/ 0 w 2588963"/>
                      <a:gd name="connsiteY15" fmla="*/ 565239 h 1145755"/>
                      <a:gd name="connsiteX16" fmla="*/ 0 w 2588963"/>
                      <a:gd name="connsiteY16" fmla="*/ 190963 h 1145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88963" h="1145755" extrusionOk="0">
                        <a:moveTo>
                          <a:pt x="0" y="190963"/>
                        </a:moveTo>
                        <a:cubicBezTo>
                          <a:pt x="-19642" y="73381"/>
                          <a:pt x="63810" y="8139"/>
                          <a:pt x="190963" y="0"/>
                        </a:cubicBezTo>
                        <a:cubicBezTo>
                          <a:pt x="404701" y="16488"/>
                          <a:pt x="631357" y="25744"/>
                          <a:pt x="786863" y="0"/>
                        </a:cubicBezTo>
                        <a:cubicBezTo>
                          <a:pt x="942369" y="-25744"/>
                          <a:pt x="1108026" y="12593"/>
                          <a:pt x="1316552" y="0"/>
                        </a:cubicBezTo>
                        <a:cubicBezTo>
                          <a:pt x="1525078" y="-12593"/>
                          <a:pt x="1600126" y="21846"/>
                          <a:pt x="1824170" y="0"/>
                        </a:cubicBezTo>
                        <a:cubicBezTo>
                          <a:pt x="2048214" y="-21846"/>
                          <a:pt x="2250978" y="2646"/>
                          <a:pt x="2398000" y="0"/>
                        </a:cubicBezTo>
                        <a:cubicBezTo>
                          <a:pt x="2512083" y="-17734"/>
                          <a:pt x="2586178" y="85071"/>
                          <a:pt x="2588963" y="190963"/>
                        </a:cubicBezTo>
                        <a:cubicBezTo>
                          <a:pt x="2576471" y="333635"/>
                          <a:pt x="2602058" y="423114"/>
                          <a:pt x="2588963" y="572878"/>
                        </a:cubicBezTo>
                        <a:cubicBezTo>
                          <a:pt x="2575868" y="722642"/>
                          <a:pt x="2589192" y="859236"/>
                          <a:pt x="2588963" y="954792"/>
                        </a:cubicBezTo>
                        <a:cubicBezTo>
                          <a:pt x="2609461" y="1065186"/>
                          <a:pt x="2491436" y="1143809"/>
                          <a:pt x="2398000" y="1145755"/>
                        </a:cubicBezTo>
                        <a:cubicBezTo>
                          <a:pt x="2160851" y="1134117"/>
                          <a:pt x="2066390" y="1155217"/>
                          <a:pt x="1846241" y="1145755"/>
                        </a:cubicBezTo>
                        <a:cubicBezTo>
                          <a:pt x="1626092" y="1136293"/>
                          <a:pt x="1457693" y="1152976"/>
                          <a:pt x="1316552" y="1145755"/>
                        </a:cubicBezTo>
                        <a:cubicBezTo>
                          <a:pt x="1175411" y="1138534"/>
                          <a:pt x="957390" y="1164516"/>
                          <a:pt x="720652" y="1145755"/>
                        </a:cubicBezTo>
                        <a:cubicBezTo>
                          <a:pt x="483914" y="1126994"/>
                          <a:pt x="328567" y="1132729"/>
                          <a:pt x="190963" y="1145755"/>
                        </a:cubicBezTo>
                        <a:cubicBezTo>
                          <a:pt x="76206" y="1147281"/>
                          <a:pt x="-5630" y="1056373"/>
                          <a:pt x="0" y="954792"/>
                        </a:cubicBezTo>
                        <a:cubicBezTo>
                          <a:pt x="-7708" y="762122"/>
                          <a:pt x="4434" y="660787"/>
                          <a:pt x="0" y="565239"/>
                        </a:cubicBezTo>
                        <a:cubicBezTo>
                          <a:pt x="-4434" y="469691"/>
                          <a:pt x="8619" y="293560"/>
                          <a:pt x="0" y="190963"/>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ounded Rectangle 19">
            <a:extLst>
              <a:ext uri="{FF2B5EF4-FFF2-40B4-BE49-F238E27FC236}">
                <a16:creationId xmlns:a16="http://schemas.microsoft.com/office/drawing/2014/main" id="{FA7C7F0B-4653-6BEE-0E43-1BCC8A201FEF}"/>
              </a:ext>
            </a:extLst>
          </p:cNvPr>
          <p:cNvSpPr/>
          <p:nvPr/>
        </p:nvSpPr>
        <p:spPr>
          <a:xfrm>
            <a:off x="9035993" y="1647982"/>
            <a:ext cx="1999282" cy="351163"/>
          </a:xfrm>
          <a:prstGeom prst="roundRect">
            <a:avLst/>
          </a:prstGeom>
          <a:noFill/>
          <a:ln w="38100">
            <a:solidFill>
              <a:schemeClr val="tx1"/>
            </a:solidFill>
            <a:extLst>
              <a:ext uri="{C807C97D-BFC1-408E-A445-0C87EB9F89A2}">
                <ask:lineSketchStyleProps xmlns:ask="http://schemas.microsoft.com/office/drawing/2018/sketchyshapes" sd="1219033472">
                  <a:custGeom>
                    <a:avLst/>
                    <a:gdLst>
                      <a:gd name="connsiteX0" fmla="*/ 0 w 2588963"/>
                      <a:gd name="connsiteY0" fmla="*/ 190963 h 1145755"/>
                      <a:gd name="connsiteX1" fmla="*/ 190963 w 2588963"/>
                      <a:gd name="connsiteY1" fmla="*/ 0 h 1145755"/>
                      <a:gd name="connsiteX2" fmla="*/ 786863 w 2588963"/>
                      <a:gd name="connsiteY2" fmla="*/ 0 h 1145755"/>
                      <a:gd name="connsiteX3" fmla="*/ 1316552 w 2588963"/>
                      <a:gd name="connsiteY3" fmla="*/ 0 h 1145755"/>
                      <a:gd name="connsiteX4" fmla="*/ 1824170 w 2588963"/>
                      <a:gd name="connsiteY4" fmla="*/ 0 h 1145755"/>
                      <a:gd name="connsiteX5" fmla="*/ 2398000 w 2588963"/>
                      <a:gd name="connsiteY5" fmla="*/ 0 h 1145755"/>
                      <a:gd name="connsiteX6" fmla="*/ 2588963 w 2588963"/>
                      <a:gd name="connsiteY6" fmla="*/ 190963 h 1145755"/>
                      <a:gd name="connsiteX7" fmla="*/ 2588963 w 2588963"/>
                      <a:gd name="connsiteY7" fmla="*/ 572878 h 1145755"/>
                      <a:gd name="connsiteX8" fmla="*/ 2588963 w 2588963"/>
                      <a:gd name="connsiteY8" fmla="*/ 954792 h 1145755"/>
                      <a:gd name="connsiteX9" fmla="*/ 2398000 w 2588963"/>
                      <a:gd name="connsiteY9" fmla="*/ 1145755 h 1145755"/>
                      <a:gd name="connsiteX10" fmla="*/ 1846241 w 2588963"/>
                      <a:gd name="connsiteY10" fmla="*/ 1145755 h 1145755"/>
                      <a:gd name="connsiteX11" fmla="*/ 1316552 w 2588963"/>
                      <a:gd name="connsiteY11" fmla="*/ 1145755 h 1145755"/>
                      <a:gd name="connsiteX12" fmla="*/ 720652 w 2588963"/>
                      <a:gd name="connsiteY12" fmla="*/ 1145755 h 1145755"/>
                      <a:gd name="connsiteX13" fmla="*/ 190963 w 2588963"/>
                      <a:gd name="connsiteY13" fmla="*/ 1145755 h 1145755"/>
                      <a:gd name="connsiteX14" fmla="*/ 0 w 2588963"/>
                      <a:gd name="connsiteY14" fmla="*/ 954792 h 1145755"/>
                      <a:gd name="connsiteX15" fmla="*/ 0 w 2588963"/>
                      <a:gd name="connsiteY15" fmla="*/ 565239 h 1145755"/>
                      <a:gd name="connsiteX16" fmla="*/ 0 w 2588963"/>
                      <a:gd name="connsiteY16" fmla="*/ 190963 h 1145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88963" h="1145755" extrusionOk="0">
                        <a:moveTo>
                          <a:pt x="0" y="190963"/>
                        </a:moveTo>
                        <a:cubicBezTo>
                          <a:pt x="-19642" y="73381"/>
                          <a:pt x="63810" y="8139"/>
                          <a:pt x="190963" y="0"/>
                        </a:cubicBezTo>
                        <a:cubicBezTo>
                          <a:pt x="404701" y="16488"/>
                          <a:pt x="631357" y="25744"/>
                          <a:pt x="786863" y="0"/>
                        </a:cubicBezTo>
                        <a:cubicBezTo>
                          <a:pt x="942369" y="-25744"/>
                          <a:pt x="1108026" y="12593"/>
                          <a:pt x="1316552" y="0"/>
                        </a:cubicBezTo>
                        <a:cubicBezTo>
                          <a:pt x="1525078" y="-12593"/>
                          <a:pt x="1600126" y="21846"/>
                          <a:pt x="1824170" y="0"/>
                        </a:cubicBezTo>
                        <a:cubicBezTo>
                          <a:pt x="2048214" y="-21846"/>
                          <a:pt x="2250978" y="2646"/>
                          <a:pt x="2398000" y="0"/>
                        </a:cubicBezTo>
                        <a:cubicBezTo>
                          <a:pt x="2512083" y="-17734"/>
                          <a:pt x="2586178" y="85071"/>
                          <a:pt x="2588963" y="190963"/>
                        </a:cubicBezTo>
                        <a:cubicBezTo>
                          <a:pt x="2576471" y="333635"/>
                          <a:pt x="2602058" y="423114"/>
                          <a:pt x="2588963" y="572878"/>
                        </a:cubicBezTo>
                        <a:cubicBezTo>
                          <a:pt x="2575868" y="722642"/>
                          <a:pt x="2589192" y="859236"/>
                          <a:pt x="2588963" y="954792"/>
                        </a:cubicBezTo>
                        <a:cubicBezTo>
                          <a:pt x="2609461" y="1065186"/>
                          <a:pt x="2491436" y="1143809"/>
                          <a:pt x="2398000" y="1145755"/>
                        </a:cubicBezTo>
                        <a:cubicBezTo>
                          <a:pt x="2160851" y="1134117"/>
                          <a:pt x="2066390" y="1155217"/>
                          <a:pt x="1846241" y="1145755"/>
                        </a:cubicBezTo>
                        <a:cubicBezTo>
                          <a:pt x="1626092" y="1136293"/>
                          <a:pt x="1457693" y="1152976"/>
                          <a:pt x="1316552" y="1145755"/>
                        </a:cubicBezTo>
                        <a:cubicBezTo>
                          <a:pt x="1175411" y="1138534"/>
                          <a:pt x="957390" y="1164516"/>
                          <a:pt x="720652" y="1145755"/>
                        </a:cubicBezTo>
                        <a:cubicBezTo>
                          <a:pt x="483914" y="1126994"/>
                          <a:pt x="328567" y="1132729"/>
                          <a:pt x="190963" y="1145755"/>
                        </a:cubicBezTo>
                        <a:cubicBezTo>
                          <a:pt x="76206" y="1147281"/>
                          <a:pt x="-5630" y="1056373"/>
                          <a:pt x="0" y="954792"/>
                        </a:cubicBezTo>
                        <a:cubicBezTo>
                          <a:pt x="-7708" y="762122"/>
                          <a:pt x="4434" y="660787"/>
                          <a:pt x="0" y="565239"/>
                        </a:cubicBezTo>
                        <a:cubicBezTo>
                          <a:pt x="-4434" y="469691"/>
                          <a:pt x="8619" y="293560"/>
                          <a:pt x="0" y="190963"/>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D8ED8D25-5672-5A50-5F6E-17041DB661BC}"/>
              </a:ext>
            </a:extLst>
          </p:cNvPr>
          <p:cNvSpPr>
            <a:spLocks/>
          </p:cNvSpPr>
          <p:nvPr/>
        </p:nvSpPr>
        <p:spPr>
          <a:xfrm>
            <a:off x="8882514" y="1228224"/>
            <a:ext cx="813816" cy="365760"/>
          </a:xfrm>
          <a:prstGeom prst="ellipse">
            <a:avLst/>
          </a:prstGeom>
          <a:solidFill>
            <a:srgbClr val="FFFFFF">
              <a:alpha val="50196"/>
            </a:srgbClr>
          </a:solidFill>
          <a:ln w="38100">
            <a:solidFill>
              <a:schemeClr val="tx1"/>
            </a:solidFill>
            <a:extLst>
              <a:ext uri="{C807C97D-BFC1-408E-A445-0C87EB9F89A2}">
                <ask:lineSketchStyleProps xmlns:ask="http://schemas.microsoft.com/office/drawing/2018/sketchyshapes" sd="1219033472">
                  <a:custGeom>
                    <a:avLst/>
                    <a:gdLst>
                      <a:gd name="connsiteX0" fmla="*/ 0 w 429653"/>
                      <a:gd name="connsiteY0" fmla="*/ 214827 h 429653"/>
                      <a:gd name="connsiteX1" fmla="*/ 214827 w 429653"/>
                      <a:gd name="connsiteY1" fmla="*/ 0 h 429653"/>
                      <a:gd name="connsiteX2" fmla="*/ 429654 w 429653"/>
                      <a:gd name="connsiteY2" fmla="*/ 214827 h 429653"/>
                      <a:gd name="connsiteX3" fmla="*/ 214827 w 429653"/>
                      <a:gd name="connsiteY3" fmla="*/ 429654 h 429653"/>
                      <a:gd name="connsiteX4" fmla="*/ 0 w 429653"/>
                      <a:gd name="connsiteY4" fmla="*/ 214827 h 429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9653" h="429653" extrusionOk="0">
                        <a:moveTo>
                          <a:pt x="0" y="214827"/>
                        </a:moveTo>
                        <a:cubicBezTo>
                          <a:pt x="-20065" y="83804"/>
                          <a:pt x="83810" y="4643"/>
                          <a:pt x="214827" y="0"/>
                        </a:cubicBezTo>
                        <a:cubicBezTo>
                          <a:pt x="340440" y="1467"/>
                          <a:pt x="405564" y="96947"/>
                          <a:pt x="429654" y="214827"/>
                        </a:cubicBezTo>
                        <a:cubicBezTo>
                          <a:pt x="418122" y="344734"/>
                          <a:pt x="330764" y="444627"/>
                          <a:pt x="214827" y="429654"/>
                        </a:cubicBezTo>
                        <a:cubicBezTo>
                          <a:pt x="82471" y="422153"/>
                          <a:pt x="10478" y="338479"/>
                          <a:pt x="0" y="214827"/>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dirty="0">
                <a:solidFill>
                  <a:schemeClr val="tx1"/>
                </a:solidFill>
                <a:latin typeface="Arial" panose="020B0604020202020204" pitchFamily="34" charset="0"/>
                <a:cs typeface="Arial" panose="020B0604020202020204" pitchFamily="34" charset="0"/>
              </a:rPr>
              <a:t>3.4</a:t>
            </a:r>
          </a:p>
        </p:txBody>
      </p:sp>
      <p:sp>
        <p:nvSpPr>
          <p:cNvPr id="22" name="TextBox 21">
            <a:extLst>
              <a:ext uri="{FF2B5EF4-FFF2-40B4-BE49-F238E27FC236}">
                <a16:creationId xmlns:a16="http://schemas.microsoft.com/office/drawing/2014/main" id="{DD584917-C8E4-B642-C6F5-B89D19CA8AFD}"/>
              </a:ext>
            </a:extLst>
          </p:cNvPr>
          <p:cNvSpPr txBox="1"/>
          <p:nvPr/>
        </p:nvSpPr>
        <p:spPr>
          <a:xfrm>
            <a:off x="9696330" y="1224652"/>
            <a:ext cx="1999282" cy="369332"/>
          </a:xfrm>
          <a:prstGeom prst="rect">
            <a:avLst/>
          </a:prstGeom>
          <a:solidFill>
            <a:srgbClr val="FFFFFF">
              <a:alpha val="49412"/>
            </a:srgbClr>
          </a:solidFill>
        </p:spPr>
        <p:txBody>
          <a:bodyPr wrap="square" rtlCol="0">
            <a:spAutoFit/>
          </a:bodyPr>
          <a:lstStyle/>
          <a:p>
            <a:r>
              <a:rPr lang="en-US" dirty="0">
                <a:latin typeface="Arial" panose="020B0604020202020204" pitchFamily="34" charset="0"/>
                <a:cs typeface="Arial" panose="020B0604020202020204" pitchFamily="34" charset="0"/>
              </a:rPr>
              <a:t>Add substituents</a:t>
            </a:r>
          </a:p>
        </p:txBody>
      </p:sp>
      <p:sp>
        <p:nvSpPr>
          <p:cNvPr id="23" name="Rounded Rectangle 22">
            <a:extLst>
              <a:ext uri="{FF2B5EF4-FFF2-40B4-BE49-F238E27FC236}">
                <a16:creationId xmlns:a16="http://schemas.microsoft.com/office/drawing/2014/main" id="{BA1CD396-EDC6-BA4B-112D-06E9285999CD}"/>
              </a:ext>
            </a:extLst>
          </p:cNvPr>
          <p:cNvSpPr/>
          <p:nvPr/>
        </p:nvSpPr>
        <p:spPr>
          <a:xfrm>
            <a:off x="8449807" y="5981317"/>
            <a:ext cx="1246523" cy="400231"/>
          </a:xfrm>
          <a:prstGeom prst="roundRect">
            <a:avLst/>
          </a:prstGeom>
          <a:noFill/>
          <a:ln w="38100">
            <a:solidFill>
              <a:srgbClr val="C00000"/>
            </a:solidFill>
            <a:extLst>
              <a:ext uri="{C807C97D-BFC1-408E-A445-0C87EB9F89A2}">
                <ask:lineSketchStyleProps xmlns:ask="http://schemas.microsoft.com/office/drawing/2018/sketchyshapes" sd="1219033472">
                  <a:custGeom>
                    <a:avLst/>
                    <a:gdLst>
                      <a:gd name="connsiteX0" fmla="*/ 0 w 2588963"/>
                      <a:gd name="connsiteY0" fmla="*/ 190963 h 1145755"/>
                      <a:gd name="connsiteX1" fmla="*/ 190963 w 2588963"/>
                      <a:gd name="connsiteY1" fmla="*/ 0 h 1145755"/>
                      <a:gd name="connsiteX2" fmla="*/ 786863 w 2588963"/>
                      <a:gd name="connsiteY2" fmla="*/ 0 h 1145755"/>
                      <a:gd name="connsiteX3" fmla="*/ 1316552 w 2588963"/>
                      <a:gd name="connsiteY3" fmla="*/ 0 h 1145755"/>
                      <a:gd name="connsiteX4" fmla="*/ 1824170 w 2588963"/>
                      <a:gd name="connsiteY4" fmla="*/ 0 h 1145755"/>
                      <a:gd name="connsiteX5" fmla="*/ 2398000 w 2588963"/>
                      <a:gd name="connsiteY5" fmla="*/ 0 h 1145755"/>
                      <a:gd name="connsiteX6" fmla="*/ 2588963 w 2588963"/>
                      <a:gd name="connsiteY6" fmla="*/ 190963 h 1145755"/>
                      <a:gd name="connsiteX7" fmla="*/ 2588963 w 2588963"/>
                      <a:gd name="connsiteY7" fmla="*/ 572878 h 1145755"/>
                      <a:gd name="connsiteX8" fmla="*/ 2588963 w 2588963"/>
                      <a:gd name="connsiteY8" fmla="*/ 954792 h 1145755"/>
                      <a:gd name="connsiteX9" fmla="*/ 2398000 w 2588963"/>
                      <a:gd name="connsiteY9" fmla="*/ 1145755 h 1145755"/>
                      <a:gd name="connsiteX10" fmla="*/ 1846241 w 2588963"/>
                      <a:gd name="connsiteY10" fmla="*/ 1145755 h 1145755"/>
                      <a:gd name="connsiteX11" fmla="*/ 1316552 w 2588963"/>
                      <a:gd name="connsiteY11" fmla="*/ 1145755 h 1145755"/>
                      <a:gd name="connsiteX12" fmla="*/ 720652 w 2588963"/>
                      <a:gd name="connsiteY12" fmla="*/ 1145755 h 1145755"/>
                      <a:gd name="connsiteX13" fmla="*/ 190963 w 2588963"/>
                      <a:gd name="connsiteY13" fmla="*/ 1145755 h 1145755"/>
                      <a:gd name="connsiteX14" fmla="*/ 0 w 2588963"/>
                      <a:gd name="connsiteY14" fmla="*/ 954792 h 1145755"/>
                      <a:gd name="connsiteX15" fmla="*/ 0 w 2588963"/>
                      <a:gd name="connsiteY15" fmla="*/ 565239 h 1145755"/>
                      <a:gd name="connsiteX16" fmla="*/ 0 w 2588963"/>
                      <a:gd name="connsiteY16" fmla="*/ 190963 h 1145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88963" h="1145755" extrusionOk="0">
                        <a:moveTo>
                          <a:pt x="0" y="190963"/>
                        </a:moveTo>
                        <a:cubicBezTo>
                          <a:pt x="-19642" y="73381"/>
                          <a:pt x="63810" y="8139"/>
                          <a:pt x="190963" y="0"/>
                        </a:cubicBezTo>
                        <a:cubicBezTo>
                          <a:pt x="404701" y="16488"/>
                          <a:pt x="631357" y="25744"/>
                          <a:pt x="786863" y="0"/>
                        </a:cubicBezTo>
                        <a:cubicBezTo>
                          <a:pt x="942369" y="-25744"/>
                          <a:pt x="1108026" y="12593"/>
                          <a:pt x="1316552" y="0"/>
                        </a:cubicBezTo>
                        <a:cubicBezTo>
                          <a:pt x="1525078" y="-12593"/>
                          <a:pt x="1600126" y="21846"/>
                          <a:pt x="1824170" y="0"/>
                        </a:cubicBezTo>
                        <a:cubicBezTo>
                          <a:pt x="2048214" y="-21846"/>
                          <a:pt x="2250978" y="2646"/>
                          <a:pt x="2398000" y="0"/>
                        </a:cubicBezTo>
                        <a:cubicBezTo>
                          <a:pt x="2512083" y="-17734"/>
                          <a:pt x="2586178" y="85071"/>
                          <a:pt x="2588963" y="190963"/>
                        </a:cubicBezTo>
                        <a:cubicBezTo>
                          <a:pt x="2576471" y="333635"/>
                          <a:pt x="2602058" y="423114"/>
                          <a:pt x="2588963" y="572878"/>
                        </a:cubicBezTo>
                        <a:cubicBezTo>
                          <a:pt x="2575868" y="722642"/>
                          <a:pt x="2589192" y="859236"/>
                          <a:pt x="2588963" y="954792"/>
                        </a:cubicBezTo>
                        <a:cubicBezTo>
                          <a:pt x="2609461" y="1065186"/>
                          <a:pt x="2491436" y="1143809"/>
                          <a:pt x="2398000" y="1145755"/>
                        </a:cubicBezTo>
                        <a:cubicBezTo>
                          <a:pt x="2160851" y="1134117"/>
                          <a:pt x="2066390" y="1155217"/>
                          <a:pt x="1846241" y="1145755"/>
                        </a:cubicBezTo>
                        <a:cubicBezTo>
                          <a:pt x="1626092" y="1136293"/>
                          <a:pt x="1457693" y="1152976"/>
                          <a:pt x="1316552" y="1145755"/>
                        </a:cubicBezTo>
                        <a:cubicBezTo>
                          <a:pt x="1175411" y="1138534"/>
                          <a:pt x="957390" y="1164516"/>
                          <a:pt x="720652" y="1145755"/>
                        </a:cubicBezTo>
                        <a:cubicBezTo>
                          <a:pt x="483914" y="1126994"/>
                          <a:pt x="328567" y="1132729"/>
                          <a:pt x="190963" y="1145755"/>
                        </a:cubicBezTo>
                        <a:cubicBezTo>
                          <a:pt x="76206" y="1147281"/>
                          <a:pt x="-5630" y="1056373"/>
                          <a:pt x="0" y="954792"/>
                        </a:cubicBezTo>
                        <a:cubicBezTo>
                          <a:pt x="-7708" y="762122"/>
                          <a:pt x="4434" y="660787"/>
                          <a:pt x="0" y="565239"/>
                        </a:cubicBezTo>
                        <a:cubicBezTo>
                          <a:pt x="-4434" y="469691"/>
                          <a:pt x="8619" y="293560"/>
                          <a:pt x="0" y="190963"/>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Oval 23">
            <a:extLst>
              <a:ext uri="{FF2B5EF4-FFF2-40B4-BE49-F238E27FC236}">
                <a16:creationId xmlns:a16="http://schemas.microsoft.com/office/drawing/2014/main" id="{48BB938E-6C14-7C0E-ACD2-9D76708CA49E}"/>
              </a:ext>
            </a:extLst>
          </p:cNvPr>
          <p:cNvSpPr>
            <a:spLocks/>
          </p:cNvSpPr>
          <p:nvPr/>
        </p:nvSpPr>
        <p:spPr>
          <a:xfrm>
            <a:off x="8449807" y="5457704"/>
            <a:ext cx="813816" cy="365760"/>
          </a:xfrm>
          <a:prstGeom prst="ellipse">
            <a:avLst/>
          </a:prstGeom>
          <a:solidFill>
            <a:srgbClr val="FFFFFF">
              <a:alpha val="50196"/>
            </a:srgbClr>
          </a:solidFill>
          <a:ln w="38100">
            <a:solidFill>
              <a:srgbClr val="C00000"/>
            </a:solidFill>
            <a:extLst>
              <a:ext uri="{C807C97D-BFC1-408E-A445-0C87EB9F89A2}">
                <ask:lineSketchStyleProps xmlns:ask="http://schemas.microsoft.com/office/drawing/2018/sketchyshapes" sd="1219033472">
                  <a:custGeom>
                    <a:avLst/>
                    <a:gdLst>
                      <a:gd name="connsiteX0" fmla="*/ 0 w 429653"/>
                      <a:gd name="connsiteY0" fmla="*/ 214827 h 429653"/>
                      <a:gd name="connsiteX1" fmla="*/ 214827 w 429653"/>
                      <a:gd name="connsiteY1" fmla="*/ 0 h 429653"/>
                      <a:gd name="connsiteX2" fmla="*/ 429654 w 429653"/>
                      <a:gd name="connsiteY2" fmla="*/ 214827 h 429653"/>
                      <a:gd name="connsiteX3" fmla="*/ 214827 w 429653"/>
                      <a:gd name="connsiteY3" fmla="*/ 429654 h 429653"/>
                      <a:gd name="connsiteX4" fmla="*/ 0 w 429653"/>
                      <a:gd name="connsiteY4" fmla="*/ 214827 h 429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9653" h="429653" extrusionOk="0">
                        <a:moveTo>
                          <a:pt x="0" y="214827"/>
                        </a:moveTo>
                        <a:cubicBezTo>
                          <a:pt x="-20065" y="83804"/>
                          <a:pt x="83810" y="4643"/>
                          <a:pt x="214827" y="0"/>
                        </a:cubicBezTo>
                        <a:cubicBezTo>
                          <a:pt x="340440" y="1467"/>
                          <a:pt x="405564" y="96947"/>
                          <a:pt x="429654" y="214827"/>
                        </a:cubicBezTo>
                        <a:cubicBezTo>
                          <a:pt x="418122" y="344734"/>
                          <a:pt x="330764" y="444627"/>
                          <a:pt x="214827" y="429654"/>
                        </a:cubicBezTo>
                        <a:cubicBezTo>
                          <a:pt x="82471" y="422153"/>
                          <a:pt x="10478" y="338479"/>
                          <a:pt x="0" y="214827"/>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dirty="0">
                <a:solidFill>
                  <a:srgbClr val="C00000"/>
                </a:solidFill>
                <a:latin typeface="Arial" panose="020B0604020202020204" pitchFamily="34" charset="0"/>
                <a:cs typeface="Arial" panose="020B0604020202020204" pitchFamily="34" charset="0"/>
              </a:rPr>
              <a:t>3.5</a:t>
            </a:r>
          </a:p>
        </p:txBody>
      </p:sp>
      <p:sp>
        <p:nvSpPr>
          <p:cNvPr id="25" name="TextBox 24">
            <a:extLst>
              <a:ext uri="{FF2B5EF4-FFF2-40B4-BE49-F238E27FC236}">
                <a16:creationId xmlns:a16="http://schemas.microsoft.com/office/drawing/2014/main" id="{087C1B85-F050-62C0-FEDC-C77215EC429A}"/>
              </a:ext>
            </a:extLst>
          </p:cNvPr>
          <p:cNvSpPr txBox="1"/>
          <p:nvPr/>
        </p:nvSpPr>
        <p:spPr>
          <a:xfrm>
            <a:off x="9289422" y="5434458"/>
            <a:ext cx="1745325" cy="369332"/>
          </a:xfrm>
          <a:prstGeom prst="rect">
            <a:avLst/>
          </a:prstGeom>
          <a:solidFill>
            <a:srgbClr val="FFFFFF">
              <a:alpha val="49412"/>
            </a:srgbClr>
          </a:solidFill>
        </p:spPr>
        <p:txBody>
          <a:bodyPr wrap="square" rtlCol="0">
            <a:spAutoFit/>
          </a:bodyPr>
          <a:lstStyle/>
          <a:p>
            <a:r>
              <a:rPr lang="en-US" dirty="0">
                <a:solidFill>
                  <a:srgbClr val="C00000"/>
                </a:solidFill>
                <a:latin typeface="Arial" panose="020B0604020202020204" pitchFamily="34" charset="0"/>
                <a:cs typeface="Arial" panose="020B0604020202020204" pitchFamily="34" charset="0"/>
              </a:rPr>
              <a:t>Finish drawing</a:t>
            </a:r>
          </a:p>
        </p:txBody>
      </p:sp>
      <p:sp>
        <p:nvSpPr>
          <p:cNvPr id="28" name="Oval 27">
            <a:extLst>
              <a:ext uri="{FF2B5EF4-FFF2-40B4-BE49-F238E27FC236}">
                <a16:creationId xmlns:a16="http://schemas.microsoft.com/office/drawing/2014/main" id="{2554CC9D-0CF7-7865-08F9-F8FA02CEA37C}"/>
              </a:ext>
            </a:extLst>
          </p:cNvPr>
          <p:cNvSpPr>
            <a:spLocks/>
          </p:cNvSpPr>
          <p:nvPr/>
        </p:nvSpPr>
        <p:spPr>
          <a:xfrm>
            <a:off x="172913" y="2878053"/>
            <a:ext cx="1143000" cy="365760"/>
          </a:xfrm>
          <a:prstGeom prst="ellipse">
            <a:avLst/>
          </a:prstGeom>
          <a:solidFill>
            <a:srgbClr val="FFFFFF">
              <a:alpha val="50196"/>
            </a:srgbClr>
          </a:solidFill>
          <a:ln w="38100">
            <a:solidFill>
              <a:srgbClr val="C00000"/>
            </a:solidFill>
            <a:extLst>
              <a:ext uri="{C807C97D-BFC1-408E-A445-0C87EB9F89A2}">
                <ask:lineSketchStyleProps xmlns:ask="http://schemas.microsoft.com/office/drawing/2018/sketchyshapes" sd="1219033472">
                  <a:custGeom>
                    <a:avLst/>
                    <a:gdLst>
                      <a:gd name="connsiteX0" fmla="*/ 0 w 429653"/>
                      <a:gd name="connsiteY0" fmla="*/ 214827 h 429653"/>
                      <a:gd name="connsiteX1" fmla="*/ 214827 w 429653"/>
                      <a:gd name="connsiteY1" fmla="*/ 0 h 429653"/>
                      <a:gd name="connsiteX2" fmla="*/ 429654 w 429653"/>
                      <a:gd name="connsiteY2" fmla="*/ 214827 h 429653"/>
                      <a:gd name="connsiteX3" fmla="*/ 214827 w 429653"/>
                      <a:gd name="connsiteY3" fmla="*/ 429654 h 429653"/>
                      <a:gd name="connsiteX4" fmla="*/ 0 w 429653"/>
                      <a:gd name="connsiteY4" fmla="*/ 214827 h 429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9653" h="429653" extrusionOk="0">
                        <a:moveTo>
                          <a:pt x="0" y="214827"/>
                        </a:moveTo>
                        <a:cubicBezTo>
                          <a:pt x="-20065" y="83804"/>
                          <a:pt x="83810" y="4643"/>
                          <a:pt x="214827" y="0"/>
                        </a:cubicBezTo>
                        <a:cubicBezTo>
                          <a:pt x="340440" y="1467"/>
                          <a:pt x="405564" y="96947"/>
                          <a:pt x="429654" y="214827"/>
                        </a:cubicBezTo>
                        <a:cubicBezTo>
                          <a:pt x="418122" y="344734"/>
                          <a:pt x="330764" y="444627"/>
                          <a:pt x="214827" y="429654"/>
                        </a:cubicBezTo>
                        <a:cubicBezTo>
                          <a:pt x="82471" y="422153"/>
                          <a:pt x="10478" y="338479"/>
                          <a:pt x="0" y="214827"/>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dirty="0">
                <a:solidFill>
                  <a:srgbClr val="C00000"/>
                </a:solidFill>
                <a:latin typeface="Arial" panose="020B0604020202020204" pitchFamily="34" charset="0"/>
                <a:cs typeface="Arial" panose="020B0604020202020204" pitchFamily="34" charset="0"/>
              </a:rPr>
              <a:t>3.3.1</a:t>
            </a:r>
          </a:p>
        </p:txBody>
      </p:sp>
      <p:sp>
        <p:nvSpPr>
          <p:cNvPr id="29" name="TextBox 28">
            <a:extLst>
              <a:ext uri="{FF2B5EF4-FFF2-40B4-BE49-F238E27FC236}">
                <a16:creationId xmlns:a16="http://schemas.microsoft.com/office/drawing/2014/main" id="{B0EB0DBD-3C33-B3B0-D0C5-A9222C5A41D1}"/>
              </a:ext>
            </a:extLst>
          </p:cNvPr>
          <p:cNvSpPr txBox="1"/>
          <p:nvPr/>
        </p:nvSpPr>
        <p:spPr>
          <a:xfrm>
            <a:off x="1405641" y="2880778"/>
            <a:ext cx="3108757" cy="369332"/>
          </a:xfrm>
          <a:prstGeom prst="rect">
            <a:avLst/>
          </a:prstGeom>
          <a:solidFill>
            <a:srgbClr val="FFFFFF">
              <a:alpha val="49412"/>
            </a:srgbClr>
          </a:solidFill>
        </p:spPr>
        <p:txBody>
          <a:bodyPr wrap="square" rtlCol="0">
            <a:spAutoFit/>
          </a:bodyPr>
          <a:lstStyle/>
          <a:p>
            <a:r>
              <a:rPr lang="en-US" dirty="0">
                <a:solidFill>
                  <a:srgbClr val="C00000"/>
                </a:solidFill>
                <a:latin typeface="Arial" panose="020B0604020202020204" pitchFamily="34" charset="0"/>
                <a:cs typeface="Arial" panose="020B0604020202020204" pitchFamily="34" charset="0"/>
              </a:rPr>
              <a:t>Select linkage and anomer</a:t>
            </a:r>
          </a:p>
        </p:txBody>
      </p:sp>
      <p:sp>
        <p:nvSpPr>
          <p:cNvPr id="30" name="Arc 29">
            <a:extLst>
              <a:ext uri="{FF2B5EF4-FFF2-40B4-BE49-F238E27FC236}">
                <a16:creationId xmlns:a16="http://schemas.microsoft.com/office/drawing/2014/main" id="{6B6892F4-838B-1BE6-7652-7CF1DBD62E7B}"/>
              </a:ext>
            </a:extLst>
          </p:cNvPr>
          <p:cNvSpPr/>
          <p:nvPr/>
        </p:nvSpPr>
        <p:spPr>
          <a:xfrm flipV="1">
            <a:off x="-419963" y="1797459"/>
            <a:ext cx="5468973" cy="1583165"/>
          </a:xfrm>
          <a:prstGeom prst="arc">
            <a:avLst>
              <a:gd name="adj1" fmla="val 16200000"/>
              <a:gd name="adj2" fmla="val 21411900"/>
            </a:avLst>
          </a:prstGeom>
          <a:ln>
            <a:solidFill>
              <a:srgbClr val="C00000"/>
            </a:solidFill>
            <a:headEnd type="triangle"/>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1" name="Rounded Rectangle 30">
            <a:extLst>
              <a:ext uri="{FF2B5EF4-FFF2-40B4-BE49-F238E27FC236}">
                <a16:creationId xmlns:a16="http://schemas.microsoft.com/office/drawing/2014/main" id="{FA3AD4B2-9913-1401-6A82-17E4296D17F1}"/>
              </a:ext>
            </a:extLst>
          </p:cNvPr>
          <p:cNvSpPr/>
          <p:nvPr/>
        </p:nvSpPr>
        <p:spPr>
          <a:xfrm>
            <a:off x="1309067" y="5433777"/>
            <a:ext cx="260259" cy="268663"/>
          </a:xfrm>
          <a:prstGeom prst="roundRect">
            <a:avLst/>
          </a:prstGeom>
          <a:noFill/>
          <a:ln w="38100">
            <a:solidFill>
              <a:srgbClr val="C00000"/>
            </a:solidFill>
            <a:extLst>
              <a:ext uri="{C807C97D-BFC1-408E-A445-0C87EB9F89A2}">
                <ask:lineSketchStyleProps xmlns:ask="http://schemas.microsoft.com/office/drawing/2018/sketchyshapes" sd="1219033472">
                  <a:custGeom>
                    <a:avLst/>
                    <a:gdLst>
                      <a:gd name="connsiteX0" fmla="*/ 0 w 2588963"/>
                      <a:gd name="connsiteY0" fmla="*/ 190963 h 1145755"/>
                      <a:gd name="connsiteX1" fmla="*/ 190963 w 2588963"/>
                      <a:gd name="connsiteY1" fmla="*/ 0 h 1145755"/>
                      <a:gd name="connsiteX2" fmla="*/ 786863 w 2588963"/>
                      <a:gd name="connsiteY2" fmla="*/ 0 h 1145755"/>
                      <a:gd name="connsiteX3" fmla="*/ 1316552 w 2588963"/>
                      <a:gd name="connsiteY3" fmla="*/ 0 h 1145755"/>
                      <a:gd name="connsiteX4" fmla="*/ 1824170 w 2588963"/>
                      <a:gd name="connsiteY4" fmla="*/ 0 h 1145755"/>
                      <a:gd name="connsiteX5" fmla="*/ 2398000 w 2588963"/>
                      <a:gd name="connsiteY5" fmla="*/ 0 h 1145755"/>
                      <a:gd name="connsiteX6" fmla="*/ 2588963 w 2588963"/>
                      <a:gd name="connsiteY6" fmla="*/ 190963 h 1145755"/>
                      <a:gd name="connsiteX7" fmla="*/ 2588963 w 2588963"/>
                      <a:gd name="connsiteY7" fmla="*/ 572878 h 1145755"/>
                      <a:gd name="connsiteX8" fmla="*/ 2588963 w 2588963"/>
                      <a:gd name="connsiteY8" fmla="*/ 954792 h 1145755"/>
                      <a:gd name="connsiteX9" fmla="*/ 2398000 w 2588963"/>
                      <a:gd name="connsiteY9" fmla="*/ 1145755 h 1145755"/>
                      <a:gd name="connsiteX10" fmla="*/ 1846241 w 2588963"/>
                      <a:gd name="connsiteY10" fmla="*/ 1145755 h 1145755"/>
                      <a:gd name="connsiteX11" fmla="*/ 1316552 w 2588963"/>
                      <a:gd name="connsiteY11" fmla="*/ 1145755 h 1145755"/>
                      <a:gd name="connsiteX12" fmla="*/ 720652 w 2588963"/>
                      <a:gd name="connsiteY12" fmla="*/ 1145755 h 1145755"/>
                      <a:gd name="connsiteX13" fmla="*/ 190963 w 2588963"/>
                      <a:gd name="connsiteY13" fmla="*/ 1145755 h 1145755"/>
                      <a:gd name="connsiteX14" fmla="*/ 0 w 2588963"/>
                      <a:gd name="connsiteY14" fmla="*/ 954792 h 1145755"/>
                      <a:gd name="connsiteX15" fmla="*/ 0 w 2588963"/>
                      <a:gd name="connsiteY15" fmla="*/ 565239 h 1145755"/>
                      <a:gd name="connsiteX16" fmla="*/ 0 w 2588963"/>
                      <a:gd name="connsiteY16" fmla="*/ 190963 h 1145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88963" h="1145755" extrusionOk="0">
                        <a:moveTo>
                          <a:pt x="0" y="190963"/>
                        </a:moveTo>
                        <a:cubicBezTo>
                          <a:pt x="-19642" y="73381"/>
                          <a:pt x="63810" y="8139"/>
                          <a:pt x="190963" y="0"/>
                        </a:cubicBezTo>
                        <a:cubicBezTo>
                          <a:pt x="404701" y="16488"/>
                          <a:pt x="631357" y="25744"/>
                          <a:pt x="786863" y="0"/>
                        </a:cubicBezTo>
                        <a:cubicBezTo>
                          <a:pt x="942369" y="-25744"/>
                          <a:pt x="1108026" y="12593"/>
                          <a:pt x="1316552" y="0"/>
                        </a:cubicBezTo>
                        <a:cubicBezTo>
                          <a:pt x="1525078" y="-12593"/>
                          <a:pt x="1600126" y="21846"/>
                          <a:pt x="1824170" y="0"/>
                        </a:cubicBezTo>
                        <a:cubicBezTo>
                          <a:pt x="2048214" y="-21846"/>
                          <a:pt x="2250978" y="2646"/>
                          <a:pt x="2398000" y="0"/>
                        </a:cubicBezTo>
                        <a:cubicBezTo>
                          <a:pt x="2512083" y="-17734"/>
                          <a:pt x="2586178" y="85071"/>
                          <a:pt x="2588963" y="190963"/>
                        </a:cubicBezTo>
                        <a:cubicBezTo>
                          <a:pt x="2576471" y="333635"/>
                          <a:pt x="2602058" y="423114"/>
                          <a:pt x="2588963" y="572878"/>
                        </a:cubicBezTo>
                        <a:cubicBezTo>
                          <a:pt x="2575868" y="722642"/>
                          <a:pt x="2589192" y="859236"/>
                          <a:pt x="2588963" y="954792"/>
                        </a:cubicBezTo>
                        <a:cubicBezTo>
                          <a:pt x="2609461" y="1065186"/>
                          <a:pt x="2491436" y="1143809"/>
                          <a:pt x="2398000" y="1145755"/>
                        </a:cubicBezTo>
                        <a:cubicBezTo>
                          <a:pt x="2160851" y="1134117"/>
                          <a:pt x="2066390" y="1155217"/>
                          <a:pt x="1846241" y="1145755"/>
                        </a:cubicBezTo>
                        <a:cubicBezTo>
                          <a:pt x="1626092" y="1136293"/>
                          <a:pt x="1457693" y="1152976"/>
                          <a:pt x="1316552" y="1145755"/>
                        </a:cubicBezTo>
                        <a:cubicBezTo>
                          <a:pt x="1175411" y="1138534"/>
                          <a:pt x="957390" y="1164516"/>
                          <a:pt x="720652" y="1145755"/>
                        </a:cubicBezTo>
                        <a:cubicBezTo>
                          <a:pt x="483914" y="1126994"/>
                          <a:pt x="328567" y="1132729"/>
                          <a:pt x="190963" y="1145755"/>
                        </a:cubicBezTo>
                        <a:cubicBezTo>
                          <a:pt x="76206" y="1147281"/>
                          <a:pt x="-5630" y="1056373"/>
                          <a:pt x="0" y="954792"/>
                        </a:cubicBezTo>
                        <a:cubicBezTo>
                          <a:pt x="-7708" y="762122"/>
                          <a:pt x="4434" y="660787"/>
                          <a:pt x="0" y="565239"/>
                        </a:cubicBezTo>
                        <a:cubicBezTo>
                          <a:pt x="-4434" y="469691"/>
                          <a:pt x="8619" y="293560"/>
                          <a:pt x="0" y="190963"/>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01CE330A-85FD-FD60-1E9C-2B267ADA785E}"/>
              </a:ext>
            </a:extLst>
          </p:cNvPr>
          <p:cNvSpPr>
            <a:spLocks/>
          </p:cNvSpPr>
          <p:nvPr/>
        </p:nvSpPr>
        <p:spPr>
          <a:xfrm>
            <a:off x="849054" y="5884261"/>
            <a:ext cx="1143000" cy="365760"/>
          </a:xfrm>
          <a:prstGeom prst="ellipse">
            <a:avLst/>
          </a:prstGeom>
          <a:solidFill>
            <a:srgbClr val="FFFFFF">
              <a:alpha val="50196"/>
            </a:srgbClr>
          </a:solidFill>
          <a:ln w="38100">
            <a:solidFill>
              <a:srgbClr val="C00000"/>
            </a:solidFill>
            <a:extLst>
              <a:ext uri="{C807C97D-BFC1-408E-A445-0C87EB9F89A2}">
                <ask:lineSketchStyleProps xmlns:ask="http://schemas.microsoft.com/office/drawing/2018/sketchyshapes" sd="1219033472">
                  <a:custGeom>
                    <a:avLst/>
                    <a:gdLst>
                      <a:gd name="connsiteX0" fmla="*/ 0 w 429653"/>
                      <a:gd name="connsiteY0" fmla="*/ 214827 h 429653"/>
                      <a:gd name="connsiteX1" fmla="*/ 214827 w 429653"/>
                      <a:gd name="connsiteY1" fmla="*/ 0 h 429653"/>
                      <a:gd name="connsiteX2" fmla="*/ 429654 w 429653"/>
                      <a:gd name="connsiteY2" fmla="*/ 214827 h 429653"/>
                      <a:gd name="connsiteX3" fmla="*/ 214827 w 429653"/>
                      <a:gd name="connsiteY3" fmla="*/ 429654 h 429653"/>
                      <a:gd name="connsiteX4" fmla="*/ 0 w 429653"/>
                      <a:gd name="connsiteY4" fmla="*/ 214827 h 429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9653" h="429653" extrusionOk="0">
                        <a:moveTo>
                          <a:pt x="0" y="214827"/>
                        </a:moveTo>
                        <a:cubicBezTo>
                          <a:pt x="-20065" y="83804"/>
                          <a:pt x="83810" y="4643"/>
                          <a:pt x="214827" y="0"/>
                        </a:cubicBezTo>
                        <a:cubicBezTo>
                          <a:pt x="340440" y="1467"/>
                          <a:pt x="405564" y="96947"/>
                          <a:pt x="429654" y="214827"/>
                        </a:cubicBezTo>
                        <a:cubicBezTo>
                          <a:pt x="418122" y="344734"/>
                          <a:pt x="330764" y="444627"/>
                          <a:pt x="214827" y="429654"/>
                        </a:cubicBezTo>
                        <a:cubicBezTo>
                          <a:pt x="82471" y="422153"/>
                          <a:pt x="10478" y="338479"/>
                          <a:pt x="0" y="214827"/>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dirty="0">
                <a:solidFill>
                  <a:srgbClr val="C00000"/>
                </a:solidFill>
                <a:latin typeface="Arial" panose="020B0604020202020204" pitchFamily="34" charset="0"/>
                <a:cs typeface="Arial" panose="020B0604020202020204" pitchFamily="34" charset="0"/>
              </a:rPr>
              <a:t>3.3.2</a:t>
            </a:r>
          </a:p>
        </p:txBody>
      </p:sp>
      <p:sp>
        <p:nvSpPr>
          <p:cNvPr id="33" name="TextBox 32">
            <a:extLst>
              <a:ext uri="{FF2B5EF4-FFF2-40B4-BE49-F238E27FC236}">
                <a16:creationId xmlns:a16="http://schemas.microsoft.com/office/drawing/2014/main" id="{EE928B49-6B4C-1A86-5B69-A9CABAD6C2F3}"/>
              </a:ext>
            </a:extLst>
          </p:cNvPr>
          <p:cNvSpPr txBox="1"/>
          <p:nvPr/>
        </p:nvSpPr>
        <p:spPr>
          <a:xfrm>
            <a:off x="757477" y="6231704"/>
            <a:ext cx="3305808" cy="369332"/>
          </a:xfrm>
          <a:prstGeom prst="rect">
            <a:avLst/>
          </a:prstGeom>
          <a:solidFill>
            <a:srgbClr val="FFFFFF">
              <a:alpha val="49412"/>
            </a:srgbClr>
          </a:solidFill>
        </p:spPr>
        <p:txBody>
          <a:bodyPr wrap="square" rtlCol="0">
            <a:spAutoFit/>
          </a:bodyPr>
          <a:lstStyle/>
          <a:p>
            <a:r>
              <a:rPr lang="en-US" dirty="0">
                <a:solidFill>
                  <a:srgbClr val="C00000"/>
                </a:solidFill>
                <a:latin typeface="Arial" panose="020B0604020202020204" pitchFamily="34" charset="0"/>
                <a:cs typeface="Arial" panose="020B0604020202020204" pitchFamily="34" charset="0"/>
              </a:rPr>
              <a:t>Right click for isomer and ring</a:t>
            </a:r>
          </a:p>
        </p:txBody>
      </p:sp>
      <p:sp>
        <p:nvSpPr>
          <p:cNvPr id="34" name="Arc 33">
            <a:extLst>
              <a:ext uri="{FF2B5EF4-FFF2-40B4-BE49-F238E27FC236}">
                <a16:creationId xmlns:a16="http://schemas.microsoft.com/office/drawing/2014/main" id="{6EBAE6CF-7744-7EDA-B97D-694210203B95}"/>
              </a:ext>
            </a:extLst>
          </p:cNvPr>
          <p:cNvSpPr/>
          <p:nvPr/>
        </p:nvSpPr>
        <p:spPr>
          <a:xfrm rot="5400000" flipH="1" flipV="1">
            <a:off x="-13138" y="3570309"/>
            <a:ext cx="2372985" cy="1599803"/>
          </a:xfrm>
          <a:prstGeom prst="arc">
            <a:avLst>
              <a:gd name="adj1" fmla="val 10777955"/>
              <a:gd name="adj2" fmla="val 19131959"/>
            </a:avLst>
          </a:prstGeom>
          <a:ln>
            <a:solidFill>
              <a:srgbClr val="C00000"/>
            </a:solidFill>
            <a:headEnd type="triangle"/>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6" name="Rounded Rectangle 35">
            <a:extLst>
              <a:ext uri="{FF2B5EF4-FFF2-40B4-BE49-F238E27FC236}">
                <a16:creationId xmlns:a16="http://schemas.microsoft.com/office/drawing/2014/main" id="{D201895A-E8FB-B9C2-74AF-5C6D06D11D1F}"/>
              </a:ext>
            </a:extLst>
          </p:cNvPr>
          <p:cNvSpPr/>
          <p:nvPr/>
        </p:nvSpPr>
        <p:spPr>
          <a:xfrm>
            <a:off x="1378743" y="768176"/>
            <a:ext cx="225400" cy="207531"/>
          </a:xfrm>
          <a:prstGeom prst="roundRect">
            <a:avLst/>
          </a:prstGeom>
          <a:noFill/>
          <a:ln w="38100">
            <a:solidFill>
              <a:srgbClr val="C00000"/>
            </a:solidFill>
            <a:extLst>
              <a:ext uri="{C807C97D-BFC1-408E-A445-0C87EB9F89A2}">
                <ask:lineSketchStyleProps xmlns:ask="http://schemas.microsoft.com/office/drawing/2018/sketchyshapes" sd="1219033472">
                  <a:custGeom>
                    <a:avLst/>
                    <a:gdLst>
                      <a:gd name="connsiteX0" fmla="*/ 0 w 2588963"/>
                      <a:gd name="connsiteY0" fmla="*/ 190963 h 1145755"/>
                      <a:gd name="connsiteX1" fmla="*/ 190963 w 2588963"/>
                      <a:gd name="connsiteY1" fmla="*/ 0 h 1145755"/>
                      <a:gd name="connsiteX2" fmla="*/ 786863 w 2588963"/>
                      <a:gd name="connsiteY2" fmla="*/ 0 h 1145755"/>
                      <a:gd name="connsiteX3" fmla="*/ 1316552 w 2588963"/>
                      <a:gd name="connsiteY3" fmla="*/ 0 h 1145755"/>
                      <a:gd name="connsiteX4" fmla="*/ 1824170 w 2588963"/>
                      <a:gd name="connsiteY4" fmla="*/ 0 h 1145755"/>
                      <a:gd name="connsiteX5" fmla="*/ 2398000 w 2588963"/>
                      <a:gd name="connsiteY5" fmla="*/ 0 h 1145755"/>
                      <a:gd name="connsiteX6" fmla="*/ 2588963 w 2588963"/>
                      <a:gd name="connsiteY6" fmla="*/ 190963 h 1145755"/>
                      <a:gd name="connsiteX7" fmla="*/ 2588963 w 2588963"/>
                      <a:gd name="connsiteY7" fmla="*/ 572878 h 1145755"/>
                      <a:gd name="connsiteX8" fmla="*/ 2588963 w 2588963"/>
                      <a:gd name="connsiteY8" fmla="*/ 954792 h 1145755"/>
                      <a:gd name="connsiteX9" fmla="*/ 2398000 w 2588963"/>
                      <a:gd name="connsiteY9" fmla="*/ 1145755 h 1145755"/>
                      <a:gd name="connsiteX10" fmla="*/ 1846241 w 2588963"/>
                      <a:gd name="connsiteY10" fmla="*/ 1145755 h 1145755"/>
                      <a:gd name="connsiteX11" fmla="*/ 1316552 w 2588963"/>
                      <a:gd name="connsiteY11" fmla="*/ 1145755 h 1145755"/>
                      <a:gd name="connsiteX12" fmla="*/ 720652 w 2588963"/>
                      <a:gd name="connsiteY12" fmla="*/ 1145755 h 1145755"/>
                      <a:gd name="connsiteX13" fmla="*/ 190963 w 2588963"/>
                      <a:gd name="connsiteY13" fmla="*/ 1145755 h 1145755"/>
                      <a:gd name="connsiteX14" fmla="*/ 0 w 2588963"/>
                      <a:gd name="connsiteY14" fmla="*/ 954792 h 1145755"/>
                      <a:gd name="connsiteX15" fmla="*/ 0 w 2588963"/>
                      <a:gd name="connsiteY15" fmla="*/ 565239 h 1145755"/>
                      <a:gd name="connsiteX16" fmla="*/ 0 w 2588963"/>
                      <a:gd name="connsiteY16" fmla="*/ 190963 h 1145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88963" h="1145755" extrusionOk="0">
                        <a:moveTo>
                          <a:pt x="0" y="190963"/>
                        </a:moveTo>
                        <a:cubicBezTo>
                          <a:pt x="-19642" y="73381"/>
                          <a:pt x="63810" y="8139"/>
                          <a:pt x="190963" y="0"/>
                        </a:cubicBezTo>
                        <a:cubicBezTo>
                          <a:pt x="404701" y="16488"/>
                          <a:pt x="631357" y="25744"/>
                          <a:pt x="786863" y="0"/>
                        </a:cubicBezTo>
                        <a:cubicBezTo>
                          <a:pt x="942369" y="-25744"/>
                          <a:pt x="1108026" y="12593"/>
                          <a:pt x="1316552" y="0"/>
                        </a:cubicBezTo>
                        <a:cubicBezTo>
                          <a:pt x="1525078" y="-12593"/>
                          <a:pt x="1600126" y="21846"/>
                          <a:pt x="1824170" y="0"/>
                        </a:cubicBezTo>
                        <a:cubicBezTo>
                          <a:pt x="2048214" y="-21846"/>
                          <a:pt x="2250978" y="2646"/>
                          <a:pt x="2398000" y="0"/>
                        </a:cubicBezTo>
                        <a:cubicBezTo>
                          <a:pt x="2512083" y="-17734"/>
                          <a:pt x="2586178" y="85071"/>
                          <a:pt x="2588963" y="190963"/>
                        </a:cubicBezTo>
                        <a:cubicBezTo>
                          <a:pt x="2576471" y="333635"/>
                          <a:pt x="2602058" y="423114"/>
                          <a:pt x="2588963" y="572878"/>
                        </a:cubicBezTo>
                        <a:cubicBezTo>
                          <a:pt x="2575868" y="722642"/>
                          <a:pt x="2589192" y="859236"/>
                          <a:pt x="2588963" y="954792"/>
                        </a:cubicBezTo>
                        <a:cubicBezTo>
                          <a:pt x="2609461" y="1065186"/>
                          <a:pt x="2491436" y="1143809"/>
                          <a:pt x="2398000" y="1145755"/>
                        </a:cubicBezTo>
                        <a:cubicBezTo>
                          <a:pt x="2160851" y="1134117"/>
                          <a:pt x="2066390" y="1155217"/>
                          <a:pt x="1846241" y="1145755"/>
                        </a:cubicBezTo>
                        <a:cubicBezTo>
                          <a:pt x="1626092" y="1136293"/>
                          <a:pt x="1457693" y="1152976"/>
                          <a:pt x="1316552" y="1145755"/>
                        </a:cubicBezTo>
                        <a:cubicBezTo>
                          <a:pt x="1175411" y="1138534"/>
                          <a:pt x="957390" y="1164516"/>
                          <a:pt x="720652" y="1145755"/>
                        </a:cubicBezTo>
                        <a:cubicBezTo>
                          <a:pt x="483914" y="1126994"/>
                          <a:pt x="328567" y="1132729"/>
                          <a:pt x="190963" y="1145755"/>
                        </a:cubicBezTo>
                        <a:cubicBezTo>
                          <a:pt x="76206" y="1147281"/>
                          <a:pt x="-5630" y="1056373"/>
                          <a:pt x="0" y="954792"/>
                        </a:cubicBezTo>
                        <a:cubicBezTo>
                          <a:pt x="-7708" y="762122"/>
                          <a:pt x="4434" y="660787"/>
                          <a:pt x="0" y="565239"/>
                        </a:cubicBezTo>
                        <a:cubicBezTo>
                          <a:pt x="-4434" y="469691"/>
                          <a:pt x="8619" y="293560"/>
                          <a:pt x="0" y="190963"/>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8" name="Picture 37">
            <a:extLst>
              <a:ext uri="{FF2B5EF4-FFF2-40B4-BE49-F238E27FC236}">
                <a16:creationId xmlns:a16="http://schemas.microsoft.com/office/drawing/2014/main" id="{E1B3BF2D-D4BC-D5D9-85BB-A2B5627347DF}"/>
              </a:ext>
            </a:extLst>
          </p:cNvPr>
          <p:cNvPicPr>
            <a:picLocks noChangeAspect="1"/>
          </p:cNvPicPr>
          <p:nvPr/>
        </p:nvPicPr>
        <p:blipFill>
          <a:blip r:embed="rId8">
            <a:extLst>
              <a:ext uri="{28A0092B-C50C-407E-A947-70E740481C1C}">
                <a14:useLocalDpi xmlns:a14="http://schemas.microsoft.com/office/drawing/2010/main"/>
              </a:ext>
            </a:extLst>
          </a:blip>
          <a:srcRect/>
          <a:stretch>
            <a:fillRect/>
          </a:stretch>
        </p:blipFill>
        <p:spPr>
          <a:xfrm>
            <a:off x="1220305" y="3946628"/>
            <a:ext cx="1852567" cy="1366125"/>
          </a:xfrm>
          <a:prstGeom prst="rect">
            <a:avLst/>
          </a:prstGeom>
        </p:spPr>
      </p:pic>
    </p:spTree>
    <p:extLst>
      <p:ext uri="{BB962C8B-B14F-4D97-AF65-F5344CB8AC3E}">
        <p14:creationId xmlns:p14="http://schemas.microsoft.com/office/powerpoint/2010/main" val="2536221797"/>
      </p:ext>
    </p:extLst>
  </p:cSld>
  <p:clrMapOvr>
    <a:masterClrMapping/>
  </p:clrMapOvr>
  <mc:AlternateContent xmlns:mc="http://schemas.openxmlformats.org/markup-compatibility/2006" xmlns:p14="http://schemas.microsoft.com/office/powerpoint/2010/main">
    <mc:Choice Requires="p14">
      <p:transition p14:dur="250">
        <p:push dir="u"/>
      </p:transition>
    </mc:Choice>
    <mc:Fallback xmlns="">
      <p:transition>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0"/>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4"/>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8"/>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9"/>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7"/>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7"/>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31"/>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32"/>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33"/>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34"/>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38"/>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21"/>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22"/>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20"/>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19"/>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23"/>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24"/>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P spid="10" grpId="0" animBg="1"/>
      <p:bldP spid="11" grpId="0" animBg="1"/>
      <p:bldP spid="12"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8" grpId="0" animBg="1"/>
      <p:bldP spid="29" grpId="0" animBg="1"/>
      <p:bldP spid="30" grpId="0" animBg="1"/>
      <p:bldP spid="31" grpId="0" animBg="1"/>
      <p:bldP spid="32" grpId="0" animBg="1"/>
      <p:bldP spid="33" grpId="0" animBg="1"/>
      <p:bldP spid="3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DD1950-6A6A-65F1-9802-D0AF8621235E}"/>
              </a:ext>
            </a:extLst>
          </p:cNvPr>
          <p:cNvSpPr>
            <a:spLocks noGrp="1"/>
          </p:cNvSpPr>
          <p:nvPr>
            <p:ph type="title"/>
          </p:nvPr>
        </p:nvSpPr>
        <p:spPr/>
        <p:txBody>
          <a:bodyPr>
            <a:normAutofit/>
          </a:bodyPr>
          <a:lstStyle/>
          <a:p>
            <a:r>
              <a:rPr lang="en-US" sz="4800" dirty="0"/>
              <a:t>Example of building B3GNT2 homodimer-Mn</a:t>
            </a:r>
            <a:r>
              <a:rPr lang="en-US" sz="4800" baseline="30000" dirty="0"/>
              <a:t>2+</a:t>
            </a:r>
            <a:r>
              <a:rPr lang="en-US" sz="4800" dirty="0"/>
              <a:t>-UDP-</a:t>
            </a:r>
            <a:r>
              <a:rPr lang="en-US" sz="4800" dirty="0" err="1"/>
              <a:t>GlcNAc</a:t>
            </a:r>
            <a:r>
              <a:rPr lang="en-US" sz="4800" dirty="0"/>
              <a:t>-</a:t>
            </a:r>
            <a:r>
              <a:rPr lang="en-US" sz="4800" dirty="0" err="1"/>
              <a:t>LNnT</a:t>
            </a:r>
            <a:r>
              <a:rPr lang="en-US" sz="4800"/>
              <a:t> complex</a:t>
            </a:r>
            <a:endParaRPr lang="en-US" sz="4800" dirty="0"/>
          </a:p>
        </p:txBody>
      </p:sp>
      <p:sp>
        <p:nvSpPr>
          <p:cNvPr id="3" name="Text Placeholder 2">
            <a:extLst>
              <a:ext uri="{FF2B5EF4-FFF2-40B4-BE49-F238E27FC236}">
                <a16:creationId xmlns:a16="http://schemas.microsoft.com/office/drawing/2014/main" id="{7921AFF4-C35A-DA63-FE1A-2B70D424AE58}"/>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62467298"/>
      </p:ext>
    </p:extLst>
  </p:cSld>
  <p:clrMapOvr>
    <a:masterClrMapping/>
  </p:clrMapOvr>
  <mc:AlternateContent xmlns:mc="http://schemas.openxmlformats.org/markup-compatibility/2006" xmlns:p14="http://schemas.microsoft.com/office/powerpoint/2010/main">
    <mc:Choice Requires="p14">
      <p:transition p14:dur="250">
        <p:push dir="u"/>
      </p:transition>
    </mc:Choice>
    <mc:Fallback xmlns="">
      <p:transition>
        <p:push dir="u"/>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descr="A screenshot of a computer&#10;&#10;AI-generated content may be incorrect.">
            <a:extLst>
              <a:ext uri="{FF2B5EF4-FFF2-40B4-BE49-F238E27FC236}">
                <a16:creationId xmlns:a16="http://schemas.microsoft.com/office/drawing/2014/main" id="{735F11A4-15EB-C28A-4B90-BB9A37B8E37A}"/>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a:xfrm>
            <a:off x="0" y="114046"/>
            <a:ext cx="12192000" cy="6629909"/>
          </a:xfrm>
          <a:prstGeom prst="rect">
            <a:avLst/>
          </a:prstGeom>
        </p:spPr>
      </p:pic>
      <p:sp>
        <p:nvSpPr>
          <p:cNvPr id="6" name="Oval 5">
            <a:extLst>
              <a:ext uri="{FF2B5EF4-FFF2-40B4-BE49-F238E27FC236}">
                <a16:creationId xmlns:a16="http://schemas.microsoft.com/office/drawing/2014/main" id="{50CDC511-AF18-E31F-231C-E21E83CBC618}"/>
              </a:ext>
            </a:extLst>
          </p:cNvPr>
          <p:cNvSpPr>
            <a:spLocks noChangeAspect="1"/>
          </p:cNvSpPr>
          <p:nvPr/>
        </p:nvSpPr>
        <p:spPr>
          <a:xfrm>
            <a:off x="5608577" y="673870"/>
            <a:ext cx="365760" cy="365760"/>
          </a:xfrm>
          <a:prstGeom prst="ellipse">
            <a:avLst/>
          </a:prstGeom>
          <a:noFill/>
          <a:ln w="38100">
            <a:solidFill>
              <a:srgbClr val="C00000"/>
            </a:solidFill>
            <a:extLst>
              <a:ext uri="{C807C97D-BFC1-408E-A445-0C87EB9F89A2}">
                <ask:lineSketchStyleProps xmlns:ask="http://schemas.microsoft.com/office/drawing/2018/sketchyshapes" sd="1219033472">
                  <a:custGeom>
                    <a:avLst/>
                    <a:gdLst>
                      <a:gd name="connsiteX0" fmla="*/ 0 w 429653"/>
                      <a:gd name="connsiteY0" fmla="*/ 214827 h 429653"/>
                      <a:gd name="connsiteX1" fmla="*/ 214827 w 429653"/>
                      <a:gd name="connsiteY1" fmla="*/ 0 h 429653"/>
                      <a:gd name="connsiteX2" fmla="*/ 429654 w 429653"/>
                      <a:gd name="connsiteY2" fmla="*/ 214827 h 429653"/>
                      <a:gd name="connsiteX3" fmla="*/ 214827 w 429653"/>
                      <a:gd name="connsiteY3" fmla="*/ 429654 h 429653"/>
                      <a:gd name="connsiteX4" fmla="*/ 0 w 429653"/>
                      <a:gd name="connsiteY4" fmla="*/ 214827 h 429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9653" h="429653" extrusionOk="0">
                        <a:moveTo>
                          <a:pt x="0" y="214827"/>
                        </a:moveTo>
                        <a:cubicBezTo>
                          <a:pt x="-20065" y="83804"/>
                          <a:pt x="83810" y="4643"/>
                          <a:pt x="214827" y="0"/>
                        </a:cubicBezTo>
                        <a:cubicBezTo>
                          <a:pt x="340440" y="1467"/>
                          <a:pt x="405564" y="96947"/>
                          <a:pt x="429654" y="214827"/>
                        </a:cubicBezTo>
                        <a:cubicBezTo>
                          <a:pt x="418122" y="344734"/>
                          <a:pt x="330764" y="444627"/>
                          <a:pt x="214827" y="429654"/>
                        </a:cubicBezTo>
                        <a:cubicBezTo>
                          <a:pt x="82471" y="422153"/>
                          <a:pt x="10478" y="338479"/>
                          <a:pt x="0" y="214827"/>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C00000"/>
                </a:solidFill>
                <a:latin typeface="Arial" panose="020B0604020202020204" pitchFamily="34" charset="0"/>
                <a:cs typeface="Arial" panose="020B0604020202020204" pitchFamily="34" charset="0"/>
              </a:rPr>
              <a:t>1</a:t>
            </a:r>
          </a:p>
        </p:txBody>
      </p:sp>
      <p:sp>
        <p:nvSpPr>
          <p:cNvPr id="7" name="TextBox 6">
            <a:extLst>
              <a:ext uri="{FF2B5EF4-FFF2-40B4-BE49-F238E27FC236}">
                <a16:creationId xmlns:a16="http://schemas.microsoft.com/office/drawing/2014/main" id="{530DD426-5897-E6D2-C982-99C0826148AD}"/>
              </a:ext>
            </a:extLst>
          </p:cNvPr>
          <p:cNvSpPr txBox="1"/>
          <p:nvPr/>
        </p:nvSpPr>
        <p:spPr>
          <a:xfrm>
            <a:off x="6009962" y="670298"/>
            <a:ext cx="1364476" cy="369332"/>
          </a:xfrm>
          <a:prstGeom prst="rect">
            <a:avLst/>
          </a:prstGeom>
          <a:solidFill>
            <a:srgbClr val="FFFFFF">
              <a:alpha val="50196"/>
            </a:srgbClr>
          </a:solidFill>
        </p:spPr>
        <p:txBody>
          <a:bodyPr wrap="none" rtlCol="0">
            <a:spAutoFit/>
          </a:bodyPr>
          <a:lstStyle/>
          <a:p>
            <a:r>
              <a:rPr lang="en-US" dirty="0">
                <a:solidFill>
                  <a:srgbClr val="C00000"/>
                </a:solidFill>
                <a:latin typeface="Arial" panose="020B0604020202020204" pitchFamily="34" charset="0"/>
                <a:cs typeface="Arial" panose="020B0604020202020204" pitchFamily="34" charset="0"/>
              </a:rPr>
              <a:t>Add protein</a:t>
            </a:r>
          </a:p>
        </p:txBody>
      </p:sp>
      <p:sp>
        <p:nvSpPr>
          <p:cNvPr id="8" name="Rounded Rectangle 7">
            <a:extLst>
              <a:ext uri="{FF2B5EF4-FFF2-40B4-BE49-F238E27FC236}">
                <a16:creationId xmlns:a16="http://schemas.microsoft.com/office/drawing/2014/main" id="{B358ABBB-B5CD-2889-9BC0-55369781F4EC}"/>
              </a:ext>
            </a:extLst>
          </p:cNvPr>
          <p:cNvSpPr/>
          <p:nvPr/>
        </p:nvSpPr>
        <p:spPr>
          <a:xfrm>
            <a:off x="5436782" y="233836"/>
            <a:ext cx="731520" cy="347774"/>
          </a:xfrm>
          <a:prstGeom prst="roundRect">
            <a:avLst/>
          </a:prstGeom>
          <a:noFill/>
          <a:ln w="38100">
            <a:solidFill>
              <a:srgbClr val="C00000"/>
            </a:solidFill>
            <a:extLst>
              <a:ext uri="{C807C97D-BFC1-408E-A445-0C87EB9F89A2}">
                <ask:lineSketchStyleProps xmlns:ask="http://schemas.microsoft.com/office/drawing/2018/sketchyshapes" sd="1219033472">
                  <a:custGeom>
                    <a:avLst/>
                    <a:gdLst>
                      <a:gd name="connsiteX0" fmla="*/ 0 w 2588963"/>
                      <a:gd name="connsiteY0" fmla="*/ 190963 h 1145755"/>
                      <a:gd name="connsiteX1" fmla="*/ 190963 w 2588963"/>
                      <a:gd name="connsiteY1" fmla="*/ 0 h 1145755"/>
                      <a:gd name="connsiteX2" fmla="*/ 786863 w 2588963"/>
                      <a:gd name="connsiteY2" fmla="*/ 0 h 1145755"/>
                      <a:gd name="connsiteX3" fmla="*/ 1316552 w 2588963"/>
                      <a:gd name="connsiteY3" fmla="*/ 0 h 1145755"/>
                      <a:gd name="connsiteX4" fmla="*/ 1824170 w 2588963"/>
                      <a:gd name="connsiteY4" fmla="*/ 0 h 1145755"/>
                      <a:gd name="connsiteX5" fmla="*/ 2398000 w 2588963"/>
                      <a:gd name="connsiteY5" fmla="*/ 0 h 1145755"/>
                      <a:gd name="connsiteX6" fmla="*/ 2588963 w 2588963"/>
                      <a:gd name="connsiteY6" fmla="*/ 190963 h 1145755"/>
                      <a:gd name="connsiteX7" fmla="*/ 2588963 w 2588963"/>
                      <a:gd name="connsiteY7" fmla="*/ 572878 h 1145755"/>
                      <a:gd name="connsiteX8" fmla="*/ 2588963 w 2588963"/>
                      <a:gd name="connsiteY8" fmla="*/ 954792 h 1145755"/>
                      <a:gd name="connsiteX9" fmla="*/ 2398000 w 2588963"/>
                      <a:gd name="connsiteY9" fmla="*/ 1145755 h 1145755"/>
                      <a:gd name="connsiteX10" fmla="*/ 1846241 w 2588963"/>
                      <a:gd name="connsiteY10" fmla="*/ 1145755 h 1145755"/>
                      <a:gd name="connsiteX11" fmla="*/ 1316552 w 2588963"/>
                      <a:gd name="connsiteY11" fmla="*/ 1145755 h 1145755"/>
                      <a:gd name="connsiteX12" fmla="*/ 720652 w 2588963"/>
                      <a:gd name="connsiteY12" fmla="*/ 1145755 h 1145755"/>
                      <a:gd name="connsiteX13" fmla="*/ 190963 w 2588963"/>
                      <a:gd name="connsiteY13" fmla="*/ 1145755 h 1145755"/>
                      <a:gd name="connsiteX14" fmla="*/ 0 w 2588963"/>
                      <a:gd name="connsiteY14" fmla="*/ 954792 h 1145755"/>
                      <a:gd name="connsiteX15" fmla="*/ 0 w 2588963"/>
                      <a:gd name="connsiteY15" fmla="*/ 565239 h 1145755"/>
                      <a:gd name="connsiteX16" fmla="*/ 0 w 2588963"/>
                      <a:gd name="connsiteY16" fmla="*/ 190963 h 1145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88963" h="1145755" extrusionOk="0">
                        <a:moveTo>
                          <a:pt x="0" y="190963"/>
                        </a:moveTo>
                        <a:cubicBezTo>
                          <a:pt x="-19642" y="73381"/>
                          <a:pt x="63810" y="8139"/>
                          <a:pt x="190963" y="0"/>
                        </a:cubicBezTo>
                        <a:cubicBezTo>
                          <a:pt x="404701" y="16488"/>
                          <a:pt x="631357" y="25744"/>
                          <a:pt x="786863" y="0"/>
                        </a:cubicBezTo>
                        <a:cubicBezTo>
                          <a:pt x="942369" y="-25744"/>
                          <a:pt x="1108026" y="12593"/>
                          <a:pt x="1316552" y="0"/>
                        </a:cubicBezTo>
                        <a:cubicBezTo>
                          <a:pt x="1525078" y="-12593"/>
                          <a:pt x="1600126" y="21846"/>
                          <a:pt x="1824170" y="0"/>
                        </a:cubicBezTo>
                        <a:cubicBezTo>
                          <a:pt x="2048214" y="-21846"/>
                          <a:pt x="2250978" y="2646"/>
                          <a:pt x="2398000" y="0"/>
                        </a:cubicBezTo>
                        <a:cubicBezTo>
                          <a:pt x="2512083" y="-17734"/>
                          <a:pt x="2586178" y="85071"/>
                          <a:pt x="2588963" y="190963"/>
                        </a:cubicBezTo>
                        <a:cubicBezTo>
                          <a:pt x="2576471" y="333635"/>
                          <a:pt x="2602058" y="423114"/>
                          <a:pt x="2588963" y="572878"/>
                        </a:cubicBezTo>
                        <a:cubicBezTo>
                          <a:pt x="2575868" y="722642"/>
                          <a:pt x="2589192" y="859236"/>
                          <a:pt x="2588963" y="954792"/>
                        </a:cubicBezTo>
                        <a:cubicBezTo>
                          <a:pt x="2609461" y="1065186"/>
                          <a:pt x="2491436" y="1143809"/>
                          <a:pt x="2398000" y="1145755"/>
                        </a:cubicBezTo>
                        <a:cubicBezTo>
                          <a:pt x="2160851" y="1134117"/>
                          <a:pt x="2066390" y="1155217"/>
                          <a:pt x="1846241" y="1145755"/>
                        </a:cubicBezTo>
                        <a:cubicBezTo>
                          <a:pt x="1626092" y="1136293"/>
                          <a:pt x="1457693" y="1152976"/>
                          <a:pt x="1316552" y="1145755"/>
                        </a:cubicBezTo>
                        <a:cubicBezTo>
                          <a:pt x="1175411" y="1138534"/>
                          <a:pt x="957390" y="1164516"/>
                          <a:pt x="720652" y="1145755"/>
                        </a:cubicBezTo>
                        <a:cubicBezTo>
                          <a:pt x="483914" y="1126994"/>
                          <a:pt x="328567" y="1132729"/>
                          <a:pt x="190963" y="1145755"/>
                        </a:cubicBezTo>
                        <a:cubicBezTo>
                          <a:pt x="76206" y="1147281"/>
                          <a:pt x="-5630" y="1056373"/>
                          <a:pt x="0" y="954792"/>
                        </a:cubicBezTo>
                        <a:cubicBezTo>
                          <a:pt x="-7708" y="762122"/>
                          <a:pt x="4434" y="660787"/>
                          <a:pt x="0" y="565239"/>
                        </a:cubicBezTo>
                        <a:cubicBezTo>
                          <a:pt x="-4434" y="469691"/>
                          <a:pt x="8619" y="293560"/>
                          <a:pt x="0" y="190963"/>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8">
            <a:extLst>
              <a:ext uri="{FF2B5EF4-FFF2-40B4-BE49-F238E27FC236}">
                <a16:creationId xmlns:a16="http://schemas.microsoft.com/office/drawing/2014/main" id="{F05CF7D7-9901-C378-EC31-85986034F299}"/>
              </a:ext>
            </a:extLst>
          </p:cNvPr>
          <p:cNvSpPr/>
          <p:nvPr/>
        </p:nvSpPr>
        <p:spPr>
          <a:xfrm>
            <a:off x="321093" y="2237690"/>
            <a:ext cx="1162267" cy="365760"/>
          </a:xfrm>
          <a:prstGeom prst="roundRect">
            <a:avLst/>
          </a:prstGeom>
          <a:noFill/>
          <a:ln w="38100">
            <a:solidFill>
              <a:srgbClr val="C00000"/>
            </a:solidFill>
            <a:extLst>
              <a:ext uri="{C807C97D-BFC1-408E-A445-0C87EB9F89A2}">
                <ask:lineSketchStyleProps xmlns:ask="http://schemas.microsoft.com/office/drawing/2018/sketchyshapes" sd="1219033472">
                  <a:custGeom>
                    <a:avLst/>
                    <a:gdLst>
                      <a:gd name="connsiteX0" fmla="*/ 0 w 2588963"/>
                      <a:gd name="connsiteY0" fmla="*/ 190963 h 1145755"/>
                      <a:gd name="connsiteX1" fmla="*/ 190963 w 2588963"/>
                      <a:gd name="connsiteY1" fmla="*/ 0 h 1145755"/>
                      <a:gd name="connsiteX2" fmla="*/ 786863 w 2588963"/>
                      <a:gd name="connsiteY2" fmla="*/ 0 h 1145755"/>
                      <a:gd name="connsiteX3" fmla="*/ 1316552 w 2588963"/>
                      <a:gd name="connsiteY3" fmla="*/ 0 h 1145755"/>
                      <a:gd name="connsiteX4" fmla="*/ 1824170 w 2588963"/>
                      <a:gd name="connsiteY4" fmla="*/ 0 h 1145755"/>
                      <a:gd name="connsiteX5" fmla="*/ 2398000 w 2588963"/>
                      <a:gd name="connsiteY5" fmla="*/ 0 h 1145755"/>
                      <a:gd name="connsiteX6" fmla="*/ 2588963 w 2588963"/>
                      <a:gd name="connsiteY6" fmla="*/ 190963 h 1145755"/>
                      <a:gd name="connsiteX7" fmla="*/ 2588963 w 2588963"/>
                      <a:gd name="connsiteY7" fmla="*/ 572878 h 1145755"/>
                      <a:gd name="connsiteX8" fmla="*/ 2588963 w 2588963"/>
                      <a:gd name="connsiteY8" fmla="*/ 954792 h 1145755"/>
                      <a:gd name="connsiteX9" fmla="*/ 2398000 w 2588963"/>
                      <a:gd name="connsiteY9" fmla="*/ 1145755 h 1145755"/>
                      <a:gd name="connsiteX10" fmla="*/ 1846241 w 2588963"/>
                      <a:gd name="connsiteY10" fmla="*/ 1145755 h 1145755"/>
                      <a:gd name="connsiteX11" fmla="*/ 1316552 w 2588963"/>
                      <a:gd name="connsiteY11" fmla="*/ 1145755 h 1145755"/>
                      <a:gd name="connsiteX12" fmla="*/ 720652 w 2588963"/>
                      <a:gd name="connsiteY12" fmla="*/ 1145755 h 1145755"/>
                      <a:gd name="connsiteX13" fmla="*/ 190963 w 2588963"/>
                      <a:gd name="connsiteY13" fmla="*/ 1145755 h 1145755"/>
                      <a:gd name="connsiteX14" fmla="*/ 0 w 2588963"/>
                      <a:gd name="connsiteY14" fmla="*/ 954792 h 1145755"/>
                      <a:gd name="connsiteX15" fmla="*/ 0 w 2588963"/>
                      <a:gd name="connsiteY15" fmla="*/ 565239 h 1145755"/>
                      <a:gd name="connsiteX16" fmla="*/ 0 w 2588963"/>
                      <a:gd name="connsiteY16" fmla="*/ 190963 h 1145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88963" h="1145755" extrusionOk="0">
                        <a:moveTo>
                          <a:pt x="0" y="190963"/>
                        </a:moveTo>
                        <a:cubicBezTo>
                          <a:pt x="-19642" y="73381"/>
                          <a:pt x="63810" y="8139"/>
                          <a:pt x="190963" y="0"/>
                        </a:cubicBezTo>
                        <a:cubicBezTo>
                          <a:pt x="404701" y="16488"/>
                          <a:pt x="631357" y="25744"/>
                          <a:pt x="786863" y="0"/>
                        </a:cubicBezTo>
                        <a:cubicBezTo>
                          <a:pt x="942369" y="-25744"/>
                          <a:pt x="1108026" y="12593"/>
                          <a:pt x="1316552" y="0"/>
                        </a:cubicBezTo>
                        <a:cubicBezTo>
                          <a:pt x="1525078" y="-12593"/>
                          <a:pt x="1600126" y="21846"/>
                          <a:pt x="1824170" y="0"/>
                        </a:cubicBezTo>
                        <a:cubicBezTo>
                          <a:pt x="2048214" y="-21846"/>
                          <a:pt x="2250978" y="2646"/>
                          <a:pt x="2398000" y="0"/>
                        </a:cubicBezTo>
                        <a:cubicBezTo>
                          <a:pt x="2512083" y="-17734"/>
                          <a:pt x="2586178" y="85071"/>
                          <a:pt x="2588963" y="190963"/>
                        </a:cubicBezTo>
                        <a:cubicBezTo>
                          <a:pt x="2576471" y="333635"/>
                          <a:pt x="2602058" y="423114"/>
                          <a:pt x="2588963" y="572878"/>
                        </a:cubicBezTo>
                        <a:cubicBezTo>
                          <a:pt x="2575868" y="722642"/>
                          <a:pt x="2589192" y="859236"/>
                          <a:pt x="2588963" y="954792"/>
                        </a:cubicBezTo>
                        <a:cubicBezTo>
                          <a:pt x="2609461" y="1065186"/>
                          <a:pt x="2491436" y="1143809"/>
                          <a:pt x="2398000" y="1145755"/>
                        </a:cubicBezTo>
                        <a:cubicBezTo>
                          <a:pt x="2160851" y="1134117"/>
                          <a:pt x="2066390" y="1155217"/>
                          <a:pt x="1846241" y="1145755"/>
                        </a:cubicBezTo>
                        <a:cubicBezTo>
                          <a:pt x="1626092" y="1136293"/>
                          <a:pt x="1457693" y="1152976"/>
                          <a:pt x="1316552" y="1145755"/>
                        </a:cubicBezTo>
                        <a:cubicBezTo>
                          <a:pt x="1175411" y="1138534"/>
                          <a:pt x="957390" y="1164516"/>
                          <a:pt x="720652" y="1145755"/>
                        </a:cubicBezTo>
                        <a:cubicBezTo>
                          <a:pt x="483914" y="1126994"/>
                          <a:pt x="328567" y="1132729"/>
                          <a:pt x="190963" y="1145755"/>
                        </a:cubicBezTo>
                        <a:cubicBezTo>
                          <a:pt x="76206" y="1147281"/>
                          <a:pt x="-5630" y="1056373"/>
                          <a:pt x="0" y="954792"/>
                        </a:cubicBezTo>
                        <a:cubicBezTo>
                          <a:pt x="-7708" y="762122"/>
                          <a:pt x="4434" y="660787"/>
                          <a:pt x="0" y="565239"/>
                        </a:cubicBezTo>
                        <a:cubicBezTo>
                          <a:pt x="-4434" y="469691"/>
                          <a:pt x="8619" y="293560"/>
                          <a:pt x="0" y="190963"/>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4BFBE952-EB37-BA4C-D980-8506E25525F9}"/>
              </a:ext>
            </a:extLst>
          </p:cNvPr>
          <p:cNvSpPr>
            <a:spLocks noChangeAspect="1"/>
          </p:cNvSpPr>
          <p:nvPr/>
        </p:nvSpPr>
        <p:spPr>
          <a:xfrm>
            <a:off x="5700017" y="1527310"/>
            <a:ext cx="365760" cy="365760"/>
          </a:xfrm>
          <a:prstGeom prst="ellipse">
            <a:avLst/>
          </a:prstGeom>
          <a:noFill/>
          <a:ln w="38100">
            <a:solidFill>
              <a:srgbClr val="C00000"/>
            </a:solidFill>
            <a:extLst>
              <a:ext uri="{C807C97D-BFC1-408E-A445-0C87EB9F89A2}">
                <ask:lineSketchStyleProps xmlns:ask="http://schemas.microsoft.com/office/drawing/2018/sketchyshapes" sd="1219033472">
                  <a:custGeom>
                    <a:avLst/>
                    <a:gdLst>
                      <a:gd name="connsiteX0" fmla="*/ 0 w 429653"/>
                      <a:gd name="connsiteY0" fmla="*/ 214827 h 429653"/>
                      <a:gd name="connsiteX1" fmla="*/ 214827 w 429653"/>
                      <a:gd name="connsiteY1" fmla="*/ 0 h 429653"/>
                      <a:gd name="connsiteX2" fmla="*/ 429654 w 429653"/>
                      <a:gd name="connsiteY2" fmla="*/ 214827 h 429653"/>
                      <a:gd name="connsiteX3" fmla="*/ 214827 w 429653"/>
                      <a:gd name="connsiteY3" fmla="*/ 429654 h 429653"/>
                      <a:gd name="connsiteX4" fmla="*/ 0 w 429653"/>
                      <a:gd name="connsiteY4" fmla="*/ 214827 h 429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9653" h="429653" extrusionOk="0">
                        <a:moveTo>
                          <a:pt x="0" y="214827"/>
                        </a:moveTo>
                        <a:cubicBezTo>
                          <a:pt x="-20065" y="83804"/>
                          <a:pt x="83810" y="4643"/>
                          <a:pt x="214827" y="0"/>
                        </a:cubicBezTo>
                        <a:cubicBezTo>
                          <a:pt x="340440" y="1467"/>
                          <a:pt x="405564" y="96947"/>
                          <a:pt x="429654" y="214827"/>
                        </a:cubicBezTo>
                        <a:cubicBezTo>
                          <a:pt x="418122" y="344734"/>
                          <a:pt x="330764" y="444627"/>
                          <a:pt x="214827" y="429654"/>
                        </a:cubicBezTo>
                        <a:cubicBezTo>
                          <a:pt x="82471" y="422153"/>
                          <a:pt x="10478" y="338479"/>
                          <a:pt x="0" y="214827"/>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C00000"/>
                </a:solidFill>
                <a:latin typeface="Arial" panose="020B0604020202020204" pitchFamily="34" charset="0"/>
                <a:cs typeface="Arial" panose="020B0604020202020204" pitchFamily="34" charset="0"/>
              </a:rPr>
              <a:t>2</a:t>
            </a:r>
          </a:p>
        </p:txBody>
      </p:sp>
      <p:sp>
        <p:nvSpPr>
          <p:cNvPr id="11" name="TextBox 10">
            <a:extLst>
              <a:ext uri="{FF2B5EF4-FFF2-40B4-BE49-F238E27FC236}">
                <a16:creationId xmlns:a16="http://schemas.microsoft.com/office/drawing/2014/main" id="{E6F5D311-3784-97E4-3AB9-7E78BD18D90D}"/>
              </a:ext>
            </a:extLst>
          </p:cNvPr>
          <p:cNvSpPr txBox="1"/>
          <p:nvPr/>
        </p:nvSpPr>
        <p:spPr>
          <a:xfrm>
            <a:off x="6101402" y="1386204"/>
            <a:ext cx="3291583" cy="646331"/>
          </a:xfrm>
          <a:prstGeom prst="rect">
            <a:avLst/>
          </a:prstGeom>
          <a:solidFill>
            <a:srgbClr val="FFFFFF">
              <a:alpha val="50196"/>
            </a:srgbClr>
          </a:solidFill>
        </p:spPr>
        <p:txBody>
          <a:bodyPr wrap="square" rtlCol="0">
            <a:spAutoFit/>
          </a:bodyPr>
          <a:lstStyle/>
          <a:p>
            <a:r>
              <a:rPr lang="en-US" dirty="0">
                <a:solidFill>
                  <a:srgbClr val="C00000"/>
                </a:solidFill>
                <a:latin typeface="Arial" panose="020B0604020202020204" pitchFamily="34" charset="0"/>
                <a:cs typeface="Arial" panose="020B0604020202020204" pitchFamily="34" charset="0"/>
              </a:rPr>
              <a:t>Fetch the amino sequence from </a:t>
            </a:r>
            <a:r>
              <a:rPr lang="en-US" dirty="0" err="1">
                <a:solidFill>
                  <a:srgbClr val="C00000"/>
                </a:solidFill>
                <a:latin typeface="Arial" panose="020B0604020202020204" pitchFamily="34" charset="0"/>
                <a:cs typeface="Arial" panose="020B0604020202020204" pitchFamily="34" charset="0"/>
              </a:rPr>
              <a:t>UniProt</a:t>
            </a:r>
            <a:r>
              <a:rPr lang="en-US" dirty="0">
                <a:solidFill>
                  <a:srgbClr val="C00000"/>
                </a:solidFill>
                <a:latin typeface="Arial" panose="020B0604020202020204" pitchFamily="34" charset="0"/>
                <a:cs typeface="Arial" panose="020B0604020202020204" pitchFamily="34" charset="0"/>
              </a:rPr>
              <a:t> accession ID</a:t>
            </a:r>
          </a:p>
        </p:txBody>
      </p:sp>
      <p:sp>
        <p:nvSpPr>
          <p:cNvPr id="12" name="TextBox 11">
            <a:extLst>
              <a:ext uri="{FF2B5EF4-FFF2-40B4-BE49-F238E27FC236}">
                <a16:creationId xmlns:a16="http://schemas.microsoft.com/office/drawing/2014/main" id="{9FA4B12C-87D0-E358-2A68-92C9F3328273}"/>
              </a:ext>
            </a:extLst>
          </p:cNvPr>
          <p:cNvSpPr txBox="1"/>
          <p:nvPr/>
        </p:nvSpPr>
        <p:spPr>
          <a:xfrm>
            <a:off x="680977" y="2615564"/>
            <a:ext cx="3291583" cy="646331"/>
          </a:xfrm>
          <a:prstGeom prst="rect">
            <a:avLst/>
          </a:prstGeom>
          <a:solidFill>
            <a:srgbClr val="FFFFFF">
              <a:alpha val="50196"/>
            </a:srgbClr>
          </a:solidFill>
        </p:spPr>
        <p:txBody>
          <a:bodyPr wrap="square" rtlCol="0">
            <a:spAutoFit/>
          </a:bodyPr>
          <a:lstStyle/>
          <a:p>
            <a:r>
              <a:rPr lang="en-US" dirty="0">
                <a:solidFill>
                  <a:srgbClr val="C00000"/>
                </a:solidFill>
                <a:latin typeface="Arial" panose="020B0604020202020204" pitchFamily="34" charset="0"/>
                <a:cs typeface="Arial" panose="020B0604020202020204" pitchFamily="34" charset="0"/>
              </a:rPr>
              <a:t>Toggle count to 2 for modeling two copies of B3GNT2</a:t>
            </a:r>
          </a:p>
        </p:txBody>
      </p:sp>
      <p:sp>
        <p:nvSpPr>
          <p:cNvPr id="13" name="Oval 12">
            <a:extLst>
              <a:ext uri="{FF2B5EF4-FFF2-40B4-BE49-F238E27FC236}">
                <a16:creationId xmlns:a16="http://schemas.microsoft.com/office/drawing/2014/main" id="{E4BA38F7-CAA9-9A6E-67C1-3CD420F38134}"/>
              </a:ext>
            </a:extLst>
          </p:cNvPr>
          <p:cNvSpPr>
            <a:spLocks noChangeAspect="1"/>
          </p:cNvSpPr>
          <p:nvPr/>
        </p:nvSpPr>
        <p:spPr>
          <a:xfrm>
            <a:off x="315217" y="2755849"/>
            <a:ext cx="365760" cy="365760"/>
          </a:xfrm>
          <a:prstGeom prst="ellipse">
            <a:avLst/>
          </a:prstGeom>
          <a:noFill/>
          <a:ln w="38100">
            <a:solidFill>
              <a:srgbClr val="C00000"/>
            </a:solidFill>
            <a:extLst>
              <a:ext uri="{C807C97D-BFC1-408E-A445-0C87EB9F89A2}">
                <ask:lineSketchStyleProps xmlns:ask="http://schemas.microsoft.com/office/drawing/2018/sketchyshapes" sd="1219033472">
                  <a:custGeom>
                    <a:avLst/>
                    <a:gdLst>
                      <a:gd name="connsiteX0" fmla="*/ 0 w 429653"/>
                      <a:gd name="connsiteY0" fmla="*/ 214827 h 429653"/>
                      <a:gd name="connsiteX1" fmla="*/ 214827 w 429653"/>
                      <a:gd name="connsiteY1" fmla="*/ 0 h 429653"/>
                      <a:gd name="connsiteX2" fmla="*/ 429654 w 429653"/>
                      <a:gd name="connsiteY2" fmla="*/ 214827 h 429653"/>
                      <a:gd name="connsiteX3" fmla="*/ 214827 w 429653"/>
                      <a:gd name="connsiteY3" fmla="*/ 429654 h 429653"/>
                      <a:gd name="connsiteX4" fmla="*/ 0 w 429653"/>
                      <a:gd name="connsiteY4" fmla="*/ 214827 h 429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9653" h="429653" extrusionOk="0">
                        <a:moveTo>
                          <a:pt x="0" y="214827"/>
                        </a:moveTo>
                        <a:cubicBezTo>
                          <a:pt x="-20065" y="83804"/>
                          <a:pt x="83810" y="4643"/>
                          <a:pt x="214827" y="0"/>
                        </a:cubicBezTo>
                        <a:cubicBezTo>
                          <a:pt x="340440" y="1467"/>
                          <a:pt x="405564" y="96947"/>
                          <a:pt x="429654" y="214827"/>
                        </a:cubicBezTo>
                        <a:cubicBezTo>
                          <a:pt x="418122" y="344734"/>
                          <a:pt x="330764" y="444627"/>
                          <a:pt x="214827" y="429654"/>
                        </a:cubicBezTo>
                        <a:cubicBezTo>
                          <a:pt x="82471" y="422153"/>
                          <a:pt x="10478" y="338479"/>
                          <a:pt x="0" y="214827"/>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C00000"/>
                </a:solidFill>
                <a:latin typeface="Arial" panose="020B0604020202020204" pitchFamily="34" charset="0"/>
                <a:cs typeface="Arial" panose="020B0604020202020204" pitchFamily="34" charset="0"/>
              </a:rPr>
              <a:t>3</a:t>
            </a:r>
          </a:p>
        </p:txBody>
      </p:sp>
      <p:sp>
        <p:nvSpPr>
          <p:cNvPr id="14" name="TextBox 13">
            <a:extLst>
              <a:ext uri="{FF2B5EF4-FFF2-40B4-BE49-F238E27FC236}">
                <a16:creationId xmlns:a16="http://schemas.microsoft.com/office/drawing/2014/main" id="{33B7E404-2397-5AF6-6E35-FCBE516677C6}"/>
              </a:ext>
            </a:extLst>
          </p:cNvPr>
          <p:cNvSpPr txBox="1"/>
          <p:nvPr/>
        </p:nvSpPr>
        <p:spPr>
          <a:xfrm>
            <a:off x="8504434" y="4092658"/>
            <a:ext cx="3291583" cy="646331"/>
          </a:xfrm>
          <a:prstGeom prst="rect">
            <a:avLst/>
          </a:prstGeom>
          <a:solidFill>
            <a:srgbClr val="FFFFFF">
              <a:alpha val="50196"/>
            </a:srgbClr>
          </a:solidFill>
        </p:spPr>
        <p:txBody>
          <a:bodyPr wrap="square" rtlCol="0">
            <a:spAutoFit/>
          </a:bodyPr>
          <a:lstStyle/>
          <a:p>
            <a:r>
              <a:rPr lang="en-US" dirty="0">
                <a:solidFill>
                  <a:srgbClr val="C00000"/>
                </a:solidFill>
                <a:latin typeface="Arial" panose="020B0604020202020204" pitchFamily="34" charset="0"/>
                <a:cs typeface="Arial" panose="020B0604020202020204" pitchFamily="34" charset="0"/>
              </a:rPr>
              <a:t>Scroll down the page looking for “Detect </a:t>
            </a:r>
            <a:r>
              <a:rPr lang="en-US" dirty="0" err="1">
                <a:solidFill>
                  <a:srgbClr val="C00000"/>
                </a:solidFill>
                <a:latin typeface="Arial" panose="020B0604020202020204" pitchFamily="34" charset="0"/>
                <a:cs typeface="Arial" panose="020B0604020202020204" pitchFamily="34" charset="0"/>
              </a:rPr>
              <a:t>Sequon</a:t>
            </a:r>
            <a:r>
              <a:rPr lang="en-US" dirty="0">
                <a:solidFill>
                  <a:srgbClr val="C00000"/>
                </a:solidFill>
                <a:latin typeface="Arial" panose="020B0604020202020204" pitchFamily="34" charset="0"/>
                <a:cs typeface="Arial" panose="020B0604020202020204" pitchFamily="34" charset="0"/>
              </a:rPr>
              <a:t>” button</a:t>
            </a:r>
          </a:p>
        </p:txBody>
      </p:sp>
      <p:sp>
        <p:nvSpPr>
          <p:cNvPr id="15" name="Oval 14">
            <a:extLst>
              <a:ext uri="{FF2B5EF4-FFF2-40B4-BE49-F238E27FC236}">
                <a16:creationId xmlns:a16="http://schemas.microsoft.com/office/drawing/2014/main" id="{4744B8A9-45F6-8F76-C539-3EF562CA9689}"/>
              </a:ext>
            </a:extLst>
          </p:cNvPr>
          <p:cNvSpPr>
            <a:spLocks noChangeAspect="1"/>
          </p:cNvSpPr>
          <p:nvPr/>
        </p:nvSpPr>
        <p:spPr>
          <a:xfrm>
            <a:off x="11796017" y="4178249"/>
            <a:ext cx="365760" cy="365760"/>
          </a:xfrm>
          <a:prstGeom prst="ellipse">
            <a:avLst/>
          </a:prstGeom>
          <a:noFill/>
          <a:ln w="38100">
            <a:solidFill>
              <a:srgbClr val="C00000"/>
            </a:solidFill>
            <a:extLst>
              <a:ext uri="{C807C97D-BFC1-408E-A445-0C87EB9F89A2}">
                <ask:lineSketchStyleProps xmlns:ask="http://schemas.microsoft.com/office/drawing/2018/sketchyshapes" sd="1219033472">
                  <a:custGeom>
                    <a:avLst/>
                    <a:gdLst>
                      <a:gd name="connsiteX0" fmla="*/ 0 w 429653"/>
                      <a:gd name="connsiteY0" fmla="*/ 214827 h 429653"/>
                      <a:gd name="connsiteX1" fmla="*/ 214827 w 429653"/>
                      <a:gd name="connsiteY1" fmla="*/ 0 h 429653"/>
                      <a:gd name="connsiteX2" fmla="*/ 429654 w 429653"/>
                      <a:gd name="connsiteY2" fmla="*/ 214827 h 429653"/>
                      <a:gd name="connsiteX3" fmla="*/ 214827 w 429653"/>
                      <a:gd name="connsiteY3" fmla="*/ 429654 h 429653"/>
                      <a:gd name="connsiteX4" fmla="*/ 0 w 429653"/>
                      <a:gd name="connsiteY4" fmla="*/ 214827 h 429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9653" h="429653" extrusionOk="0">
                        <a:moveTo>
                          <a:pt x="0" y="214827"/>
                        </a:moveTo>
                        <a:cubicBezTo>
                          <a:pt x="-20065" y="83804"/>
                          <a:pt x="83810" y="4643"/>
                          <a:pt x="214827" y="0"/>
                        </a:cubicBezTo>
                        <a:cubicBezTo>
                          <a:pt x="340440" y="1467"/>
                          <a:pt x="405564" y="96947"/>
                          <a:pt x="429654" y="214827"/>
                        </a:cubicBezTo>
                        <a:cubicBezTo>
                          <a:pt x="418122" y="344734"/>
                          <a:pt x="330764" y="444627"/>
                          <a:pt x="214827" y="429654"/>
                        </a:cubicBezTo>
                        <a:cubicBezTo>
                          <a:pt x="82471" y="422153"/>
                          <a:pt x="10478" y="338479"/>
                          <a:pt x="0" y="214827"/>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C00000"/>
                </a:solidFill>
                <a:latin typeface="Arial" panose="020B0604020202020204" pitchFamily="34" charset="0"/>
                <a:cs typeface="Arial" panose="020B0604020202020204" pitchFamily="34" charset="0"/>
              </a:rPr>
              <a:t>4</a:t>
            </a:r>
          </a:p>
        </p:txBody>
      </p:sp>
      <p:sp>
        <p:nvSpPr>
          <p:cNvPr id="16" name="Rounded Rectangle 15">
            <a:extLst>
              <a:ext uri="{FF2B5EF4-FFF2-40B4-BE49-F238E27FC236}">
                <a16:creationId xmlns:a16="http://schemas.microsoft.com/office/drawing/2014/main" id="{55874E60-B679-A2F5-7CFE-406A2539BAC2}"/>
              </a:ext>
            </a:extLst>
          </p:cNvPr>
          <p:cNvSpPr/>
          <p:nvPr/>
        </p:nvSpPr>
        <p:spPr>
          <a:xfrm>
            <a:off x="3231137" y="1527310"/>
            <a:ext cx="2377440" cy="385260"/>
          </a:xfrm>
          <a:prstGeom prst="roundRect">
            <a:avLst/>
          </a:prstGeom>
          <a:noFill/>
          <a:ln w="38100">
            <a:solidFill>
              <a:srgbClr val="C00000"/>
            </a:solidFill>
            <a:extLst>
              <a:ext uri="{C807C97D-BFC1-408E-A445-0C87EB9F89A2}">
                <ask:lineSketchStyleProps xmlns:ask="http://schemas.microsoft.com/office/drawing/2018/sketchyshapes" sd="1219033472">
                  <a:custGeom>
                    <a:avLst/>
                    <a:gdLst>
                      <a:gd name="connsiteX0" fmla="*/ 0 w 2588963"/>
                      <a:gd name="connsiteY0" fmla="*/ 190963 h 1145755"/>
                      <a:gd name="connsiteX1" fmla="*/ 190963 w 2588963"/>
                      <a:gd name="connsiteY1" fmla="*/ 0 h 1145755"/>
                      <a:gd name="connsiteX2" fmla="*/ 786863 w 2588963"/>
                      <a:gd name="connsiteY2" fmla="*/ 0 h 1145755"/>
                      <a:gd name="connsiteX3" fmla="*/ 1316552 w 2588963"/>
                      <a:gd name="connsiteY3" fmla="*/ 0 h 1145755"/>
                      <a:gd name="connsiteX4" fmla="*/ 1824170 w 2588963"/>
                      <a:gd name="connsiteY4" fmla="*/ 0 h 1145755"/>
                      <a:gd name="connsiteX5" fmla="*/ 2398000 w 2588963"/>
                      <a:gd name="connsiteY5" fmla="*/ 0 h 1145755"/>
                      <a:gd name="connsiteX6" fmla="*/ 2588963 w 2588963"/>
                      <a:gd name="connsiteY6" fmla="*/ 190963 h 1145755"/>
                      <a:gd name="connsiteX7" fmla="*/ 2588963 w 2588963"/>
                      <a:gd name="connsiteY7" fmla="*/ 572878 h 1145755"/>
                      <a:gd name="connsiteX8" fmla="*/ 2588963 w 2588963"/>
                      <a:gd name="connsiteY8" fmla="*/ 954792 h 1145755"/>
                      <a:gd name="connsiteX9" fmla="*/ 2398000 w 2588963"/>
                      <a:gd name="connsiteY9" fmla="*/ 1145755 h 1145755"/>
                      <a:gd name="connsiteX10" fmla="*/ 1846241 w 2588963"/>
                      <a:gd name="connsiteY10" fmla="*/ 1145755 h 1145755"/>
                      <a:gd name="connsiteX11" fmla="*/ 1316552 w 2588963"/>
                      <a:gd name="connsiteY11" fmla="*/ 1145755 h 1145755"/>
                      <a:gd name="connsiteX12" fmla="*/ 720652 w 2588963"/>
                      <a:gd name="connsiteY12" fmla="*/ 1145755 h 1145755"/>
                      <a:gd name="connsiteX13" fmla="*/ 190963 w 2588963"/>
                      <a:gd name="connsiteY13" fmla="*/ 1145755 h 1145755"/>
                      <a:gd name="connsiteX14" fmla="*/ 0 w 2588963"/>
                      <a:gd name="connsiteY14" fmla="*/ 954792 h 1145755"/>
                      <a:gd name="connsiteX15" fmla="*/ 0 w 2588963"/>
                      <a:gd name="connsiteY15" fmla="*/ 565239 h 1145755"/>
                      <a:gd name="connsiteX16" fmla="*/ 0 w 2588963"/>
                      <a:gd name="connsiteY16" fmla="*/ 190963 h 1145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88963" h="1145755" extrusionOk="0">
                        <a:moveTo>
                          <a:pt x="0" y="190963"/>
                        </a:moveTo>
                        <a:cubicBezTo>
                          <a:pt x="-19642" y="73381"/>
                          <a:pt x="63810" y="8139"/>
                          <a:pt x="190963" y="0"/>
                        </a:cubicBezTo>
                        <a:cubicBezTo>
                          <a:pt x="404701" y="16488"/>
                          <a:pt x="631357" y="25744"/>
                          <a:pt x="786863" y="0"/>
                        </a:cubicBezTo>
                        <a:cubicBezTo>
                          <a:pt x="942369" y="-25744"/>
                          <a:pt x="1108026" y="12593"/>
                          <a:pt x="1316552" y="0"/>
                        </a:cubicBezTo>
                        <a:cubicBezTo>
                          <a:pt x="1525078" y="-12593"/>
                          <a:pt x="1600126" y="21846"/>
                          <a:pt x="1824170" y="0"/>
                        </a:cubicBezTo>
                        <a:cubicBezTo>
                          <a:pt x="2048214" y="-21846"/>
                          <a:pt x="2250978" y="2646"/>
                          <a:pt x="2398000" y="0"/>
                        </a:cubicBezTo>
                        <a:cubicBezTo>
                          <a:pt x="2512083" y="-17734"/>
                          <a:pt x="2586178" y="85071"/>
                          <a:pt x="2588963" y="190963"/>
                        </a:cubicBezTo>
                        <a:cubicBezTo>
                          <a:pt x="2576471" y="333635"/>
                          <a:pt x="2602058" y="423114"/>
                          <a:pt x="2588963" y="572878"/>
                        </a:cubicBezTo>
                        <a:cubicBezTo>
                          <a:pt x="2575868" y="722642"/>
                          <a:pt x="2589192" y="859236"/>
                          <a:pt x="2588963" y="954792"/>
                        </a:cubicBezTo>
                        <a:cubicBezTo>
                          <a:pt x="2609461" y="1065186"/>
                          <a:pt x="2491436" y="1143809"/>
                          <a:pt x="2398000" y="1145755"/>
                        </a:cubicBezTo>
                        <a:cubicBezTo>
                          <a:pt x="2160851" y="1134117"/>
                          <a:pt x="2066390" y="1155217"/>
                          <a:pt x="1846241" y="1145755"/>
                        </a:cubicBezTo>
                        <a:cubicBezTo>
                          <a:pt x="1626092" y="1136293"/>
                          <a:pt x="1457693" y="1152976"/>
                          <a:pt x="1316552" y="1145755"/>
                        </a:cubicBezTo>
                        <a:cubicBezTo>
                          <a:pt x="1175411" y="1138534"/>
                          <a:pt x="957390" y="1164516"/>
                          <a:pt x="720652" y="1145755"/>
                        </a:cubicBezTo>
                        <a:cubicBezTo>
                          <a:pt x="483914" y="1126994"/>
                          <a:pt x="328567" y="1132729"/>
                          <a:pt x="190963" y="1145755"/>
                        </a:cubicBezTo>
                        <a:cubicBezTo>
                          <a:pt x="76206" y="1147281"/>
                          <a:pt x="-5630" y="1056373"/>
                          <a:pt x="0" y="954792"/>
                        </a:cubicBezTo>
                        <a:cubicBezTo>
                          <a:pt x="-7708" y="762122"/>
                          <a:pt x="4434" y="660787"/>
                          <a:pt x="0" y="565239"/>
                        </a:cubicBezTo>
                        <a:cubicBezTo>
                          <a:pt x="-4434" y="469691"/>
                          <a:pt x="8619" y="293560"/>
                          <a:pt x="0" y="190963"/>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66398792"/>
      </p:ext>
    </p:extLst>
  </p:cSld>
  <p:clrMapOvr>
    <a:masterClrMapping/>
  </p:clrMapOvr>
  <mc:AlternateContent xmlns:mc="http://schemas.openxmlformats.org/markup-compatibility/2006" xmlns:p14="http://schemas.microsoft.com/office/powerpoint/2010/main">
    <mc:Choice Requires="p14">
      <p:transition p14:dur="250">
        <p:push dir="u"/>
      </p:transition>
    </mc:Choice>
    <mc:Fallback xmlns="">
      <p:transition>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13" grpId="0" animBg="1"/>
      <p:bldP spid="14" grpId="0" animBg="1"/>
      <p:bldP spid="15" grpId="0" animBg="1"/>
      <p:bldP spid="1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25A00A-B80C-F0CF-0992-B945626F9544}"/>
            </a:ext>
          </a:extLst>
        </p:cNvPr>
        <p:cNvGrpSpPr/>
        <p:nvPr/>
      </p:nvGrpSpPr>
      <p:grpSpPr>
        <a:xfrm>
          <a:off x="0" y="0"/>
          <a:ext cx="0" cy="0"/>
          <a:chOff x="0" y="0"/>
          <a:chExt cx="0" cy="0"/>
        </a:xfrm>
      </p:grpSpPr>
      <p:pic>
        <p:nvPicPr>
          <p:cNvPr id="15" name="Picture 14" descr="A screenshot of a computer&#10;&#10;AI-generated content may be incorrect.">
            <a:extLst>
              <a:ext uri="{FF2B5EF4-FFF2-40B4-BE49-F238E27FC236}">
                <a16:creationId xmlns:a16="http://schemas.microsoft.com/office/drawing/2014/main" id="{5A68A477-17A5-46B6-E83D-E6E19308BDA5}"/>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a:xfrm>
            <a:off x="0" y="93748"/>
            <a:ext cx="12192000" cy="6670504"/>
          </a:xfrm>
          <a:prstGeom prst="rect">
            <a:avLst/>
          </a:prstGeom>
        </p:spPr>
      </p:pic>
      <p:sp>
        <p:nvSpPr>
          <p:cNvPr id="4" name="Oval 3">
            <a:extLst>
              <a:ext uri="{FF2B5EF4-FFF2-40B4-BE49-F238E27FC236}">
                <a16:creationId xmlns:a16="http://schemas.microsoft.com/office/drawing/2014/main" id="{6F0BB8A7-C5DA-B735-5043-EB6D830B9C42}"/>
              </a:ext>
            </a:extLst>
          </p:cNvPr>
          <p:cNvSpPr>
            <a:spLocks noChangeAspect="1"/>
          </p:cNvSpPr>
          <p:nvPr/>
        </p:nvSpPr>
        <p:spPr>
          <a:xfrm>
            <a:off x="7661154" y="585566"/>
            <a:ext cx="365760" cy="365760"/>
          </a:xfrm>
          <a:prstGeom prst="ellipse">
            <a:avLst/>
          </a:prstGeom>
          <a:noFill/>
          <a:ln w="38100">
            <a:solidFill>
              <a:srgbClr val="C00000"/>
            </a:solidFill>
            <a:extLst>
              <a:ext uri="{C807C97D-BFC1-408E-A445-0C87EB9F89A2}">
                <ask:lineSketchStyleProps xmlns:ask="http://schemas.microsoft.com/office/drawing/2018/sketchyshapes" sd="1219033472">
                  <a:custGeom>
                    <a:avLst/>
                    <a:gdLst>
                      <a:gd name="connsiteX0" fmla="*/ 0 w 429653"/>
                      <a:gd name="connsiteY0" fmla="*/ 214827 h 429653"/>
                      <a:gd name="connsiteX1" fmla="*/ 214827 w 429653"/>
                      <a:gd name="connsiteY1" fmla="*/ 0 h 429653"/>
                      <a:gd name="connsiteX2" fmla="*/ 429654 w 429653"/>
                      <a:gd name="connsiteY2" fmla="*/ 214827 h 429653"/>
                      <a:gd name="connsiteX3" fmla="*/ 214827 w 429653"/>
                      <a:gd name="connsiteY3" fmla="*/ 429654 h 429653"/>
                      <a:gd name="connsiteX4" fmla="*/ 0 w 429653"/>
                      <a:gd name="connsiteY4" fmla="*/ 214827 h 429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9653" h="429653" extrusionOk="0">
                        <a:moveTo>
                          <a:pt x="0" y="214827"/>
                        </a:moveTo>
                        <a:cubicBezTo>
                          <a:pt x="-20065" y="83804"/>
                          <a:pt x="83810" y="4643"/>
                          <a:pt x="214827" y="0"/>
                        </a:cubicBezTo>
                        <a:cubicBezTo>
                          <a:pt x="340440" y="1467"/>
                          <a:pt x="405564" y="96947"/>
                          <a:pt x="429654" y="214827"/>
                        </a:cubicBezTo>
                        <a:cubicBezTo>
                          <a:pt x="418122" y="344734"/>
                          <a:pt x="330764" y="444627"/>
                          <a:pt x="214827" y="429654"/>
                        </a:cubicBezTo>
                        <a:cubicBezTo>
                          <a:pt x="82471" y="422153"/>
                          <a:pt x="10478" y="338479"/>
                          <a:pt x="0" y="214827"/>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C00000"/>
                </a:solidFill>
                <a:latin typeface="Arial" panose="020B0604020202020204" pitchFamily="34" charset="0"/>
                <a:cs typeface="Arial" panose="020B0604020202020204" pitchFamily="34" charset="0"/>
              </a:rPr>
              <a:t>5</a:t>
            </a:r>
          </a:p>
        </p:txBody>
      </p:sp>
      <p:sp>
        <p:nvSpPr>
          <p:cNvPr id="5" name="TextBox 4">
            <a:extLst>
              <a:ext uri="{FF2B5EF4-FFF2-40B4-BE49-F238E27FC236}">
                <a16:creationId xmlns:a16="http://schemas.microsoft.com/office/drawing/2014/main" id="{79A0C7D7-E0FB-2F0C-E22C-7193C587A58B}"/>
              </a:ext>
            </a:extLst>
          </p:cNvPr>
          <p:cNvSpPr txBox="1"/>
          <p:nvPr/>
        </p:nvSpPr>
        <p:spPr>
          <a:xfrm>
            <a:off x="6198242" y="971204"/>
            <a:ext cx="3291583" cy="369332"/>
          </a:xfrm>
          <a:prstGeom prst="rect">
            <a:avLst/>
          </a:prstGeom>
          <a:solidFill>
            <a:srgbClr val="FFFFFF">
              <a:alpha val="50196"/>
            </a:srgbClr>
          </a:solidFill>
        </p:spPr>
        <p:txBody>
          <a:bodyPr wrap="square" rtlCol="0">
            <a:spAutoFit/>
          </a:bodyPr>
          <a:lstStyle/>
          <a:p>
            <a:r>
              <a:rPr lang="en-US" dirty="0">
                <a:solidFill>
                  <a:srgbClr val="C00000"/>
                </a:solidFill>
                <a:latin typeface="Arial" panose="020B0604020202020204" pitchFamily="34" charset="0"/>
                <a:cs typeface="Arial" panose="020B0604020202020204" pitchFamily="34" charset="0"/>
              </a:rPr>
              <a:t>Detect </a:t>
            </a:r>
            <a:r>
              <a:rPr lang="en-US" dirty="0" err="1">
                <a:solidFill>
                  <a:srgbClr val="C00000"/>
                </a:solidFill>
                <a:latin typeface="Arial" panose="020B0604020202020204" pitchFamily="34" charset="0"/>
                <a:cs typeface="Arial" panose="020B0604020202020204" pitchFamily="34" charset="0"/>
              </a:rPr>
              <a:t>sequons</a:t>
            </a:r>
            <a:r>
              <a:rPr lang="en-US" dirty="0">
                <a:solidFill>
                  <a:srgbClr val="C00000"/>
                </a:solidFill>
                <a:latin typeface="Arial" panose="020B0604020202020204" pitchFamily="34" charset="0"/>
                <a:cs typeface="Arial" panose="020B0604020202020204" pitchFamily="34" charset="0"/>
              </a:rPr>
              <a:t> for </a:t>
            </a:r>
            <a:r>
              <a:rPr lang="en-US" i="1" dirty="0">
                <a:solidFill>
                  <a:srgbClr val="C00000"/>
                </a:solidFill>
                <a:latin typeface="Arial" panose="020B0604020202020204" pitchFamily="34" charset="0"/>
                <a:cs typeface="Arial" panose="020B0604020202020204" pitchFamily="34" charset="0"/>
              </a:rPr>
              <a:t>N</a:t>
            </a:r>
            <a:r>
              <a:rPr lang="en-US" dirty="0">
                <a:solidFill>
                  <a:srgbClr val="C00000"/>
                </a:solidFill>
                <a:latin typeface="Arial" panose="020B0604020202020204" pitchFamily="34" charset="0"/>
                <a:cs typeface="Arial" panose="020B0604020202020204" pitchFamily="34" charset="0"/>
              </a:rPr>
              <a:t>-glycans</a:t>
            </a:r>
          </a:p>
        </p:txBody>
      </p:sp>
      <p:sp>
        <p:nvSpPr>
          <p:cNvPr id="6" name="Rounded Rectangle 5">
            <a:extLst>
              <a:ext uri="{FF2B5EF4-FFF2-40B4-BE49-F238E27FC236}">
                <a16:creationId xmlns:a16="http://schemas.microsoft.com/office/drawing/2014/main" id="{3542F40B-2582-409D-CF79-65B35A4B6356}"/>
              </a:ext>
            </a:extLst>
          </p:cNvPr>
          <p:cNvSpPr/>
          <p:nvPr/>
        </p:nvSpPr>
        <p:spPr>
          <a:xfrm>
            <a:off x="6329937" y="601216"/>
            <a:ext cx="1218943" cy="334460"/>
          </a:xfrm>
          <a:prstGeom prst="roundRect">
            <a:avLst/>
          </a:prstGeom>
          <a:noFill/>
          <a:ln w="38100">
            <a:solidFill>
              <a:srgbClr val="C00000"/>
            </a:solidFill>
            <a:extLst>
              <a:ext uri="{C807C97D-BFC1-408E-A445-0C87EB9F89A2}">
                <ask:lineSketchStyleProps xmlns:ask="http://schemas.microsoft.com/office/drawing/2018/sketchyshapes" sd="1219033472">
                  <a:custGeom>
                    <a:avLst/>
                    <a:gdLst>
                      <a:gd name="connsiteX0" fmla="*/ 0 w 2588963"/>
                      <a:gd name="connsiteY0" fmla="*/ 190963 h 1145755"/>
                      <a:gd name="connsiteX1" fmla="*/ 190963 w 2588963"/>
                      <a:gd name="connsiteY1" fmla="*/ 0 h 1145755"/>
                      <a:gd name="connsiteX2" fmla="*/ 786863 w 2588963"/>
                      <a:gd name="connsiteY2" fmla="*/ 0 h 1145755"/>
                      <a:gd name="connsiteX3" fmla="*/ 1316552 w 2588963"/>
                      <a:gd name="connsiteY3" fmla="*/ 0 h 1145755"/>
                      <a:gd name="connsiteX4" fmla="*/ 1824170 w 2588963"/>
                      <a:gd name="connsiteY4" fmla="*/ 0 h 1145755"/>
                      <a:gd name="connsiteX5" fmla="*/ 2398000 w 2588963"/>
                      <a:gd name="connsiteY5" fmla="*/ 0 h 1145755"/>
                      <a:gd name="connsiteX6" fmla="*/ 2588963 w 2588963"/>
                      <a:gd name="connsiteY6" fmla="*/ 190963 h 1145755"/>
                      <a:gd name="connsiteX7" fmla="*/ 2588963 w 2588963"/>
                      <a:gd name="connsiteY7" fmla="*/ 572878 h 1145755"/>
                      <a:gd name="connsiteX8" fmla="*/ 2588963 w 2588963"/>
                      <a:gd name="connsiteY8" fmla="*/ 954792 h 1145755"/>
                      <a:gd name="connsiteX9" fmla="*/ 2398000 w 2588963"/>
                      <a:gd name="connsiteY9" fmla="*/ 1145755 h 1145755"/>
                      <a:gd name="connsiteX10" fmla="*/ 1846241 w 2588963"/>
                      <a:gd name="connsiteY10" fmla="*/ 1145755 h 1145755"/>
                      <a:gd name="connsiteX11" fmla="*/ 1316552 w 2588963"/>
                      <a:gd name="connsiteY11" fmla="*/ 1145755 h 1145755"/>
                      <a:gd name="connsiteX12" fmla="*/ 720652 w 2588963"/>
                      <a:gd name="connsiteY12" fmla="*/ 1145755 h 1145755"/>
                      <a:gd name="connsiteX13" fmla="*/ 190963 w 2588963"/>
                      <a:gd name="connsiteY13" fmla="*/ 1145755 h 1145755"/>
                      <a:gd name="connsiteX14" fmla="*/ 0 w 2588963"/>
                      <a:gd name="connsiteY14" fmla="*/ 954792 h 1145755"/>
                      <a:gd name="connsiteX15" fmla="*/ 0 w 2588963"/>
                      <a:gd name="connsiteY15" fmla="*/ 565239 h 1145755"/>
                      <a:gd name="connsiteX16" fmla="*/ 0 w 2588963"/>
                      <a:gd name="connsiteY16" fmla="*/ 190963 h 1145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88963" h="1145755" extrusionOk="0">
                        <a:moveTo>
                          <a:pt x="0" y="190963"/>
                        </a:moveTo>
                        <a:cubicBezTo>
                          <a:pt x="-19642" y="73381"/>
                          <a:pt x="63810" y="8139"/>
                          <a:pt x="190963" y="0"/>
                        </a:cubicBezTo>
                        <a:cubicBezTo>
                          <a:pt x="404701" y="16488"/>
                          <a:pt x="631357" y="25744"/>
                          <a:pt x="786863" y="0"/>
                        </a:cubicBezTo>
                        <a:cubicBezTo>
                          <a:pt x="942369" y="-25744"/>
                          <a:pt x="1108026" y="12593"/>
                          <a:pt x="1316552" y="0"/>
                        </a:cubicBezTo>
                        <a:cubicBezTo>
                          <a:pt x="1525078" y="-12593"/>
                          <a:pt x="1600126" y="21846"/>
                          <a:pt x="1824170" y="0"/>
                        </a:cubicBezTo>
                        <a:cubicBezTo>
                          <a:pt x="2048214" y="-21846"/>
                          <a:pt x="2250978" y="2646"/>
                          <a:pt x="2398000" y="0"/>
                        </a:cubicBezTo>
                        <a:cubicBezTo>
                          <a:pt x="2512083" y="-17734"/>
                          <a:pt x="2586178" y="85071"/>
                          <a:pt x="2588963" y="190963"/>
                        </a:cubicBezTo>
                        <a:cubicBezTo>
                          <a:pt x="2576471" y="333635"/>
                          <a:pt x="2602058" y="423114"/>
                          <a:pt x="2588963" y="572878"/>
                        </a:cubicBezTo>
                        <a:cubicBezTo>
                          <a:pt x="2575868" y="722642"/>
                          <a:pt x="2589192" y="859236"/>
                          <a:pt x="2588963" y="954792"/>
                        </a:cubicBezTo>
                        <a:cubicBezTo>
                          <a:pt x="2609461" y="1065186"/>
                          <a:pt x="2491436" y="1143809"/>
                          <a:pt x="2398000" y="1145755"/>
                        </a:cubicBezTo>
                        <a:cubicBezTo>
                          <a:pt x="2160851" y="1134117"/>
                          <a:pt x="2066390" y="1155217"/>
                          <a:pt x="1846241" y="1145755"/>
                        </a:cubicBezTo>
                        <a:cubicBezTo>
                          <a:pt x="1626092" y="1136293"/>
                          <a:pt x="1457693" y="1152976"/>
                          <a:pt x="1316552" y="1145755"/>
                        </a:cubicBezTo>
                        <a:cubicBezTo>
                          <a:pt x="1175411" y="1138534"/>
                          <a:pt x="957390" y="1164516"/>
                          <a:pt x="720652" y="1145755"/>
                        </a:cubicBezTo>
                        <a:cubicBezTo>
                          <a:pt x="483914" y="1126994"/>
                          <a:pt x="328567" y="1132729"/>
                          <a:pt x="190963" y="1145755"/>
                        </a:cubicBezTo>
                        <a:cubicBezTo>
                          <a:pt x="76206" y="1147281"/>
                          <a:pt x="-5630" y="1056373"/>
                          <a:pt x="0" y="954792"/>
                        </a:cubicBezTo>
                        <a:cubicBezTo>
                          <a:pt x="-7708" y="762122"/>
                          <a:pt x="4434" y="660787"/>
                          <a:pt x="0" y="565239"/>
                        </a:cubicBezTo>
                        <a:cubicBezTo>
                          <a:pt x="-4434" y="469691"/>
                          <a:pt x="8619" y="293560"/>
                          <a:pt x="0" y="190963"/>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6">
            <a:extLst>
              <a:ext uri="{FF2B5EF4-FFF2-40B4-BE49-F238E27FC236}">
                <a16:creationId xmlns:a16="http://schemas.microsoft.com/office/drawing/2014/main" id="{7C61A3FF-B1CC-F81E-A1D4-96140C290E95}"/>
              </a:ext>
            </a:extLst>
          </p:cNvPr>
          <p:cNvSpPr/>
          <p:nvPr/>
        </p:nvSpPr>
        <p:spPr>
          <a:xfrm>
            <a:off x="518418" y="1815816"/>
            <a:ext cx="2828632" cy="314140"/>
          </a:xfrm>
          <a:prstGeom prst="roundRect">
            <a:avLst/>
          </a:prstGeom>
          <a:noFill/>
          <a:ln w="38100">
            <a:solidFill>
              <a:srgbClr val="C00000"/>
            </a:solidFill>
            <a:extLst>
              <a:ext uri="{C807C97D-BFC1-408E-A445-0C87EB9F89A2}">
                <ask:lineSketchStyleProps xmlns:ask="http://schemas.microsoft.com/office/drawing/2018/sketchyshapes" sd="1219033472">
                  <a:custGeom>
                    <a:avLst/>
                    <a:gdLst>
                      <a:gd name="connsiteX0" fmla="*/ 0 w 2588963"/>
                      <a:gd name="connsiteY0" fmla="*/ 190963 h 1145755"/>
                      <a:gd name="connsiteX1" fmla="*/ 190963 w 2588963"/>
                      <a:gd name="connsiteY1" fmla="*/ 0 h 1145755"/>
                      <a:gd name="connsiteX2" fmla="*/ 786863 w 2588963"/>
                      <a:gd name="connsiteY2" fmla="*/ 0 h 1145755"/>
                      <a:gd name="connsiteX3" fmla="*/ 1316552 w 2588963"/>
                      <a:gd name="connsiteY3" fmla="*/ 0 h 1145755"/>
                      <a:gd name="connsiteX4" fmla="*/ 1824170 w 2588963"/>
                      <a:gd name="connsiteY4" fmla="*/ 0 h 1145755"/>
                      <a:gd name="connsiteX5" fmla="*/ 2398000 w 2588963"/>
                      <a:gd name="connsiteY5" fmla="*/ 0 h 1145755"/>
                      <a:gd name="connsiteX6" fmla="*/ 2588963 w 2588963"/>
                      <a:gd name="connsiteY6" fmla="*/ 190963 h 1145755"/>
                      <a:gd name="connsiteX7" fmla="*/ 2588963 w 2588963"/>
                      <a:gd name="connsiteY7" fmla="*/ 572878 h 1145755"/>
                      <a:gd name="connsiteX8" fmla="*/ 2588963 w 2588963"/>
                      <a:gd name="connsiteY8" fmla="*/ 954792 h 1145755"/>
                      <a:gd name="connsiteX9" fmla="*/ 2398000 w 2588963"/>
                      <a:gd name="connsiteY9" fmla="*/ 1145755 h 1145755"/>
                      <a:gd name="connsiteX10" fmla="*/ 1846241 w 2588963"/>
                      <a:gd name="connsiteY10" fmla="*/ 1145755 h 1145755"/>
                      <a:gd name="connsiteX11" fmla="*/ 1316552 w 2588963"/>
                      <a:gd name="connsiteY11" fmla="*/ 1145755 h 1145755"/>
                      <a:gd name="connsiteX12" fmla="*/ 720652 w 2588963"/>
                      <a:gd name="connsiteY12" fmla="*/ 1145755 h 1145755"/>
                      <a:gd name="connsiteX13" fmla="*/ 190963 w 2588963"/>
                      <a:gd name="connsiteY13" fmla="*/ 1145755 h 1145755"/>
                      <a:gd name="connsiteX14" fmla="*/ 0 w 2588963"/>
                      <a:gd name="connsiteY14" fmla="*/ 954792 h 1145755"/>
                      <a:gd name="connsiteX15" fmla="*/ 0 w 2588963"/>
                      <a:gd name="connsiteY15" fmla="*/ 565239 h 1145755"/>
                      <a:gd name="connsiteX16" fmla="*/ 0 w 2588963"/>
                      <a:gd name="connsiteY16" fmla="*/ 190963 h 1145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88963" h="1145755" extrusionOk="0">
                        <a:moveTo>
                          <a:pt x="0" y="190963"/>
                        </a:moveTo>
                        <a:cubicBezTo>
                          <a:pt x="-19642" y="73381"/>
                          <a:pt x="63810" y="8139"/>
                          <a:pt x="190963" y="0"/>
                        </a:cubicBezTo>
                        <a:cubicBezTo>
                          <a:pt x="404701" y="16488"/>
                          <a:pt x="631357" y="25744"/>
                          <a:pt x="786863" y="0"/>
                        </a:cubicBezTo>
                        <a:cubicBezTo>
                          <a:pt x="942369" y="-25744"/>
                          <a:pt x="1108026" y="12593"/>
                          <a:pt x="1316552" y="0"/>
                        </a:cubicBezTo>
                        <a:cubicBezTo>
                          <a:pt x="1525078" y="-12593"/>
                          <a:pt x="1600126" y="21846"/>
                          <a:pt x="1824170" y="0"/>
                        </a:cubicBezTo>
                        <a:cubicBezTo>
                          <a:pt x="2048214" y="-21846"/>
                          <a:pt x="2250978" y="2646"/>
                          <a:pt x="2398000" y="0"/>
                        </a:cubicBezTo>
                        <a:cubicBezTo>
                          <a:pt x="2512083" y="-17734"/>
                          <a:pt x="2586178" y="85071"/>
                          <a:pt x="2588963" y="190963"/>
                        </a:cubicBezTo>
                        <a:cubicBezTo>
                          <a:pt x="2576471" y="333635"/>
                          <a:pt x="2602058" y="423114"/>
                          <a:pt x="2588963" y="572878"/>
                        </a:cubicBezTo>
                        <a:cubicBezTo>
                          <a:pt x="2575868" y="722642"/>
                          <a:pt x="2589192" y="859236"/>
                          <a:pt x="2588963" y="954792"/>
                        </a:cubicBezTo>
                        <a:cubicBezTo>
                          <a:pt x="2609461" y="1065186"/>
                          <a:pt x="2491436" y="1143809"/>
                          <a:pt x="2398000" y="1145755"/>
                        </a:cubicBezTo>
                        <a:cubicBezTo>
                          <a:pt x="2160851" y="1134117"/>
                          <a:pt x="2066390" y="1155217"/>
                          <a:pt x="1846241" y="1145755"/>
                        </a:cubicBezTo>
                        <a:cubicBezTo>
                          <a:pt x="1626092" y="1136293"/>
                          <a:pt x="1457693" y="1152976"/>
                          <a:pt x="1316552" y="1145755"/>
                        </a:cubicBezTo>
                        <a:cubicBezTo>
                          <a:pt x="1175411" y="1138534"/>
                          <a:pt x="957390" y="1164516"/>
                          <a:pt x="720652" y="1145755"/>
                        </a:cubicBezTo>
                        <a:cubicBezTo>
                          <a:pt x="483914" y="1126994"/>
                          <a:pt x="328567" y="1132729"/>
                          <a:pt x="190963" y="1145755"/>
                        </a:cubicBezTo>
                        <a:cubicBezTo>
                          <a:pt x="76206" y="1147281"/>
                          <a:pt x="-5630" y="1056373"/>
                          <a:pt x="0" y="954792"/>
                        </a:cubicBezTo>
                        <a:cubicBezTo>
                          <a:pt x="-7708" y="762122"/>
                          <a:pt x="4434" y="660787"/>
                          <a:pt x="0" y="565239"/>
                        </a:cubicBezTo>
                        <a:cubicBezTo>
                          <a:pt x="-4434" y="469691"/>
                          <a:pt x="8619" y="293560"/>
                          <a:pt x="0" y="190963"/>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A0B8E776-0A31-D66E-AB28-7EBBF5E0730F}"/>
              </a:ext>
            </a:extLst>
          </p:cNvPr>
          <p:cNvSpPr>
            <a:spLocks noChangeAspect="1"/>
          </p:cNvSpPr>
          <p:nvPr/>
        </p:nvSpPr>
        <p:spPr>
          <a:xfrm>
            <a:off x="2981290" y="1393766"/>
            <a:ext cx="365760" cy="365760"/>
          </a:xfrm>
          <a:prstGeom prst="ellipse">
            <a:avLst/>
          </a:prstGeom>
          <a:noFill/>
          <a:ln w="38100">
            <a:solidFill>
              <a:srgbClr val="C00000"/>
            </a:solidFill>
            <a:extLst>
              <a:ext uri="{C807C97D-BFC1-408E-A445-0C87EB9F89A2}">
                <ask:lineSketchStyleProps xmlns:ask="http://schemas.microsoft.com/office/drawing/2018/sketchyshapes" sd="1219033472">
                  <a:custGeom>
                    <a:avLst/>
                    <a:gdLst>
                      <a:gd name="connsiteX0" fmla="*/ 0 w 429653"/>
                      <a:gd name="connsiteY0" fmla="*/ 214827 h 429653"/>
                      <a:gd name="connsiteX1" fmla="*/ 214827 w 429653"/>
                      <a:gd name="connsiteY1" fmla="*/ 0 h 429653"/>
                      <a:gd name="connsiteX2" fmla="*/ 429654 w 429653"/>
                      <a:gd name="connsiteY2" fmla="*/ 214827 h 429653"/>
                      <a:gd name="connsiteX3" fmla="*/ 214827 w 429653"/>
                      <a:gd name="connsiteY3" fmla="*/ 429654 h 429653"/>
                      <a:gd name="connsiteX4" fmla="*/ 0 w 429653"/>
                      <a:gd name="connsiteY4" fmla="*/ 214827 h 429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9653" h="429653" extrusionOk="0">
                        <a:moveTo>
                          <a:pt x="0" y="214827"/>
                        </a:moveTo>
                        <a:cubicBezTo>
                          <a:pt x="-20065" y="83804"/>
                          <a:pt x="83810" y="4643"/>
                          <a:pt x="214827" y="0"/>
                        </a:cubicBezTo>
                        <a:cubicBezTo>
                          <a:pt x="340440" y="1467"/>
                          <a:pt x="405564" y="96947"/>
                          <a:pt x="429654" y="214827"/>
                        </a:cubicBezTo>
                        <a:cubicBezTo>
                          <a:pt x="418122" y="344734"/>
                          <a:pt x="330764" y="444627"/>
                          <a:pt x="214827" y="429654"/>
                        </a:cubicBezTo>
                        <a:cubicBezTo>
                          <a:pt x="82471" y="422153"/>
                          <a:pt x="10478" y="338479"/>
                          <a:pt x="0" y="214827"/>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C00000"/>
                </a:solidFill>
                <a:latin typeface="Arial" panose="020B0604020202020204" pitchFamily="34" charset="0"/>
                <a:cs typeface="Arial" panose="020B0604020202020204" pitchFamily="34" charset="0"/>
              </a:rPr>
              <a:t>6</a:t>
            </a:r>
          </a:p>
        </p:txBody>
      </p:sp>
      <p:sp>
        <p:nvSpPr>
          <p:cNvPr id="9" name="TextBox 8">
            <a:extLst>
              <a:ext uri="{FF2B5EF4-FFF2-40B4-BE49-F238E27FC236}">
                <a16:creationId xmlns:a16="http://schemas.microsoft.com/office/drawing/2014/main" id="{8DABD4BF-F8F5-EBFA-9B9C-8FA03F8D7162}"/>
              </a:ext>
            </a:extLst>
          </p:cNvPr>
          <p:cNvSpPr txBox="1"/>
          <p:nvPr/>
        </p:nvSpPr>
        <p:spPr>
          <a:xfrm>
            <a:off x="3347050" y="1760624"/>
            <a:ext cx="4510398" cy="369332"/>
          </a:xfrm>
          <a:prstGeom prst="rect">
            <a:avLst/>
          </a:prstGeom>
          <a:solidFill>
            <a:srgbClr val="FFFFFF">
              <a:alpha val="50196"/>
            </a:srgbClr>
          </a:solidFill>
        </p:spPr>
        <p:txBody>
          <a:bodyPr wrap="square" rtlCol="0">
            <a:spAutoFit/>
          </a:bodyPr>
          <a:lstStyle/>
          <a:p>
            <a:r>
              <a:rPr lang="en-US" dirty="0">
                <a:solidFill>
                  <a:srgbClr val="C00000"/>
                </a:solidFill>
                <a:latin typeface="Arial" panose="020B0604020202020204" pitchFamily="34" charset="0"/>
                <a:cs typeface="Arial" panose="020B0604020202020204" pitchFamily="34" charset="0"/>
              </a:rPr>
              <a:t>Add glycan templates to all </a:t>
            </a:r>
            <a:r>
              <a:rPr lang="en-US" i="1" dirty="0">
                <a:solidFill>
                  <a:srgbClr val="C00000"/>
                </a:solidFill>
                <a:latin typeface="Arial" panose="020B0604020202020204" pitchFamily="34" charset="0"/>
                <a:cs typeface="Arial" panose="020B0604020202020204" pitchFamily="34" charset="0"/>
              </a:rPr>
              <a:t>N</a:t>
            </a:r>
            <a:r>
              <a:rPr lang="en-US" dirty="0">
                <a:solidFill>
                  <a:srgbClr val="C00000"/>
                </a:solidFill>
                <a:latin typeface="Arial" panose="020B0604020202020204" pitchFamily="34" charset="0"/>
                <a:cs typeface="Arial" panose="020B0604020202020204" pitchFamily="34" charset="0"/>
              </a:rPr>
              <a:t>-glycan sites</a:t>
            </a:r>
          </a:p>
        </p:txBody>
      </p:sp>
      <p:sp>
        <p:nvSpPr>
          <p:cNvPr id="10" name="Rounded Rectangle 9">
            <a:extLst>
              <a:ext uri="{FF2B5EF4-FFF2-40B4-BE49-F238E27FC236}">
                <a16:creationId xmlns:a16="http://schemas.microsoft.com/office/drawing/2014/main" id="{153428F0-D9F5-806C-5285-8488E4695DA1}"/>
              </a:ext>
            </a:extLst>
          </p:cNvPr>
          <p:cNvSpPr/>
          <p:nvPr/>
        </p:nvSpPr>
        <p:spPr>
          <a:xfrm>
            <a:off x="518417" y="4403358"/>
            <a:ext cx="4062209" cy="314140"/>
          </a:xfrm>
          <a:prstGeom prst="roundRect">
            <a:avLst/>
          </a:prstGeom>
          <a:noFill/>
          <a:ln w="38100">
            <a:solidFill>
              <a:srgbClr val="C00000"/>
            </a:solidFill>
            <a:extLst>
              <a:ext uri="{C807C97D-BFC1-408E-A445-0C87EB9F89A2}">
                <ask:lineSketchStyleProps xmlns:ask="http://schemas.microsoft.com/office/drawing/2018/sketchyshapes" sd="1219033472">
                  <a:custGeom>
                    <a:avLst/>
                    <a:gdLst>
                      <a:gd name="connsiteX0" fmla="*/ 0 w 2588963"/>
                      <a:gd name="connsiteY0" fmla="*/ 190963 h 1145755"/>
                      <a:gd name="connsiteX1" fmla="*/ 190963 w 2588963"/>
                      <a:gd name="connsiteY1" fmla="*/ 0 h 1145755"/>
                      <a:gd name="connsiteX2" fmla="*/ 786863 w 2588963"/>
                      <a:gd name="connsiteY2" fmla="*/ 0 h 1145755"/>
                      <a:gd name="connsiteX3" fmla="*/ 1316552 w 2588963"/>
                      <a:gd name="connsiteY3" fmla="*/ 0 h 1145755"/>
                      <a:gd name="connsiteX4" fmla="*/ 1824170 w 2588963"/>
                      <a:gd name="connsiteY4" fmla="*/ 0 h 1145755"/>
                      <a:gd name="connsiteX5" fmla="*/ 2398000 w 2588963"/>
                      <a:gd name="connsiteY5" fmla="*/ 0 h 1145755"/>
                      <a:gd name="connsiteX6" fmla="*/ 2588963 w 2588963"/>
                      <a:gd name="connsiteY6" fmla="*/ 190963 h 1145755"/>
                      <a:gd name="connsiteX7" fmla="*/ 2588963 w 2588963"/>
                      <a:gd name="connsiteY7" fmla="*/ 572878 h 1145755"/>
                      <a:gd name="connsiteX8" fmla="*/ 2588963 w 2588963"/>
                      <a:gd name="connsiteY8" fmla="*/ 954792 h 1145755"/>
                      <a:gd name="connsiteX9" fmla="*/ 2398000 w 2588963"/>
                      <a:gd name="connsiteY9" fmla="*/ 1145755 h 1145755"/>
                      <a:gd name="connsiteX10" fmla="*/ 1846241 w 2588963"/>
                      <a:gd name="connsiteY10" fmla="*/ 1145755 h 1145755"/>
                      <a:gd name="connsiteX11" fmla="*/ 1316552 w 2588963"/>
                      <a:gd name="connsiteY11" fmla="*/ 1145755 h 1145755"/>
                      <a:gd name="connsiteX12" fmla="*/ 720652 w 2588963"/>
                      <a:gd name="connsiteY12" fmla="*/ 1145755 h 1145755"/>
                      <a:gd name="connsiteX13" fmla="*/ 190963 w 2588963"/>
                      <a:gd name="connsiteY13" fmla="*/ 1145755 h 1145755"/>
                      <a:gd name="connsiteX14" fmla="*/ 0 w 2588963"/>
                      <a:gd name="connsiteY14" fmla="*/ 954792 h 1145755"/>
                      <a:gd name="connsiteX15" fmla="*/ 0 w 2588963"/>
                      <a:gd name="connsiteY15" fmla="*/ 565239 h 1145755"/>
                      <a:gd name="connsiteX16" fmla="*/ 0 w 2588963"/>
                      <a:gd name="connsiteY16" fmla="*/ 190963 h 1145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88963" h="1145755" extrusionOk="0">
                        <a:moveTo>
                          <a:pt x="0" y="190963"/>
                        </a:moveTo>
                        <a:cubicBezTo>
                          <a:pt x="-19642" y="73381"/>
                          <a:pt x="63810" y="8139"/>
                          <a:pt x="190963" y="0"/>
                        </a:cubicBezTo>
                        <a:cubicBezTo>
                          <a:pt x="404701" y="16488"/>
                          <a:pt x="631357" y="25744"/>
                          <a:pt x="786863" y="0"/>
                        </a:cubicBezTo>
                        <a:cubicBezTo>
                          <a:pt x="942369" y="-25744"/>
                          <a:pt x="1108026" y="12593"/>
                          <a:pt x="1316552" y="0"/>
                        </a:cubicBezTo>
                        <a:cubicBezTo>
                          <a:pt x="1525078" y="-12593"/>
                          <a:pt x="1600126" y="21846"/>
                          <a:pt x="1824170" y="0"/>
                        </a:cubicBezTo>
                        <a:cubicBezTo>
                          <a:pt x="2048214" y="-21846"/>
                          <a:pt x="2250978" y="2646"/>
                          <a:pt x="2398000" y="0"/>
                        </a:cubicBezTo>
                        <a:cubicBezTo>
                          <a:pt x="2512083" y="-17734"/>
                          <a:pt x="2586178" y="85071"/>
                          <a:pt x="2588963" y="190963"/>
                        </a:cubicBezTo>
                        <a:cubicBezTo>
                          <a:pt x="2576471" y="333635"/>
                          <a:pt x="2602058" y="423114"/>
                          <a:pt x="2588963" y="572878"/>
                        </a:cubicBezTo>
                        <a:cubicBezTo>
                          <a:pt x="2575868" y="722642"/>
                          <a:pt x="2589192" y="859236"/>
                          <a:pt x="2588963" y="954792"/>
                        </a:cubicBezTo>
                        <a:cubicBezTo>
                          <a:pt x="2609461" y="1065186"/>
                          <a:pt x="2491436" y="1143809"/>
                          <a:pt x="2398000" y="1145755"/>
                        </a:cubicBezTo>
                        <a:cubicBezTo>
                          <a:pt x="2160851" y="1134117"/>
                          <a:pt x="2066390" y="1155217"/>
                          <a:pt x="1846241" y="1145755"/>
                        </a:cubicBezTo>
                        <a:cubicBezTo>
                          <a:pt x="1626092" y="1136293"/>
                          <a:pt x="1457693" y="1152976"/>
                          <a:pt x="1316552" y="1145755"/>
                        </a:cubicBezTo>
                        <a:cubicBezTo>
                          <a:pt x="1175411" y="1138534"/>
                          <a:pt x="957390" y="1164516"/>
                          <a:pt x="720652" y="1145755"/>
                        </a:cubicBezTo>
                        <a:cubicBezTo>
                          <a:pt x="483914" y="1126994"/>
                          <a:pt x="328567" y="1132729"/>
                          <a:pt x="190963" y="1145755"/>
                        </a:cubicBezTo>
                        <a:cubicBezTo>
                          <a:pt x="76206" y="1147281"/>
                          <a:pt x="-5630" y="1056373"/>
                          <a:pt x="0" y="954792"/>
                        </a:cubicBezTo>
                        <a:cubicBezTo>
                          <a:pt x="-7708" y="762122"/>
                          <a:pt x="4434" y="660787"/>
                          <a:pt x="0" y="565239"/>
                        </a:cubicBezTo>
                        <a:cubicBezTo>
                          <a:pt x="-4434" y="469691"/>
                          <a:pt x="8619" y="293560"/>
                          <a:pt x="0" y="190963"/>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EC31EF35-245E-F949-8A51-5B5F98438461}"/>
              </a:ext>
            </a:extLst>
          </p:cNvPr>
          <p:cNvSpPr>
            <a:spLocks noChangeAspect="1"/>
          </p:cNvSpPr>
          <p:nvPr/>
        </p:nvSpPr>
        <p:spPr>
          <a:xfrm>
            <a:off x="3962914" y="4773788"/>
            <a:ext cx="365760" cy="365760"/>
          </a:xfrm>
          <a:prstGeom prst="ellipse">
            <a:avLst/>
          </a:prstGeom>
          <a:noFill/>
          <a:ln w="38100">
            <a:solidFill>
              <a:srgbClr val="C00000"/>
            </a:solidFill>
            <a:extLst>
              <a:ext uri="{C807C97D-BFC1-408E-A445-0C87EB9F89A2}">
                <ask:lineSketchStyleProps xmlns:ask="http://schemas.microsoft.com/office/drawing/2018/sketchyshapes" sd="1219033472">
                  <a:custGeom>
                    <a:avLst/>
                    <a:gdLst>
                      <a:gd name="connsiteX0" fmla="*/ 0 w 429653"/>
                      <a:gd name="connsiteY0" fmla="*/ 214827 h 429653"/>
                      <a:gd name="connsiteX1" fmla="*/ 214827 w 429653"/>
                      <a:gd name="connsiteY1" fmla="*/ 0 h 429653"/>
                      <a:gd name="connsiteX2" fmla="*/ 429654 w 429653"/>
                      <a:gd name="connsiteY2" fmla="*/ 214827 h 429653"/>
                      <a:gd name="connsiteX3" fmla="*/ 214827 w 429653"/>
                      <a:gd name="connsiteY3" fmla="*/ 429654 h 429653"/>
                      <a:gd name="connsiteX4" fmla="*/ 0 w 429653"/>
                      <a:gd name="connsiteY4" fmla="*/ 214827 h 429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9653" h="429653" extrusionOk="0">
                        <a:moveTo>
                          <a:pt x="0" y="214827"/>
                        </a:moveTo>
                        <a:cubicBezTo>
                          <a:pt x="-20065" y="83804"/>
                          <a:pt x="83810" y="4643"/>
                          <a:pt x="214827" y="0"/>
                        </a:cubicBezTo>
                        <a:cubicBezTo>
                          <a:pt x="340440" y="1467"/>
                          <a:pt x="405564" y="96947"/>
                          <a:pt x="429654" y="214827"/>
                        </a:cubicBezTo>
                        <a:cubicBezTo>
                          <a:pt x="418122" y="344734"/>
                          <a:pt x="330764" y="444627"/>
                          <a:pt x="214827" y="429654"/>
                        </a:cubicBezTo>
                        <a:cubicBezTo>
                          <a:pt x="82471" y="422153"/>
                          <a:pt x="10478" y="338479"/>
                          <a:pt x="0" y="214827"/>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C00000"/>
                </a:solidFill>
                <a:latin typeface="Arial" panose="020B0604020202020204" pitchFamily="34" charset="0"/>
                <a:cs typeface="Arial" panose="020B0604020202020204" pitchFamily="34" charset="0"/>
              </a:rPr>
              <a:t>7</a:t>
            </a:r>
          </a:p>
        </p:txBody>
      </p:sp>
      <p:sp>
        <p:nvSpPr>
          <p:cNvPr id="12" name="TextBox 11">
            <a:extLst>
              <a:ext uri="{FF2B5EF4-FFF2-40B4-BE49-F238E27FC236}">
                <a16:creationId xmlns:a16="http://schemas.microsoft.com/office/drawing/2014/main" id="{42AA50AB-E9FC-C5A5-2D2F-A8D307D03441}"/>
              </a:ext>
            </a:extLst>
          </p:cNvPr>
          <p:cNvSpPr txBox="1"/>
          <p:nvPr/>
        </p:nvSpPr>
        <p:spPr>
          <a:xfrm>
            <a:off x="4376302" y="4773788"/>
            <a:ext cx="3698112" cy="369332"/>
          </a:xfrm>
          <a:prstGeom prst="rect">
            <a:avLst/>
          </a:prstGeom>
          <a:solidFill>
            <a:srgbClr val="FFFFFF">
              <a:alpha val="50196"/>
            </a:srgbClr>
          </a:solidFill>
        </p:spPr>
        <p:txBody>
          <a:bodyPr wrap="square" rtlCol="0">
            <a:spAutoFit/>
          </a:bodyPr>
          <a:lstStyle/>
          <a:p>
            <a:r>
              <a:rPr lang="en-US" dirty="0">
                <a:solidFill>
                  <a:srgbClr val="C00000"/>
                </a:solidFill>
                <a:latin typeface="Arial" panose="020B0604020202020204" pitchFamily="34" charset="0"/>
                <a:cs typeface="Arial" panose="020B0604020202020204" pitchFamily="34" charset="0"/>
              </a:rPr>
              <a:t>Select M5 in this example</a:t>
            </a:r>
          </a:p>
        </p:txBody>
      </p:sp>
      <p:sp>
        <p:nvSpPr>
          <p:cNvPr id="13" name="TextBox 12">
            <a:extLst>
              <a:ext uri="{FF2B5EF4-FFF2-40B4-BE49-F238E27FC236}">
                <a16:creationId xmlns:a16="http://schemas.microsoft.com/office/drawing/2014/main" id="{DAC0B042-10F6-E2A8-C05D-A78A9994E348}"/>
              </a:ext>
            </a:extLst>
          </p:cNvPr>
          <p:cNvSpPr txBox="1"/>
          <p:nvPr/>
        </p:nvSpPr>
        <p:spPr>
          <a:xfrm>
            <a:off x="8193974" y="4101284"/>
            <a:ext cx="3602043" cy="646331"/>
          </a:xfrm>
          <a:prstGeom prst="rect">
            <a:avLst/>
          </a:prstGeom>
          <a:solidFill>
            <a:srgbClr val="FFFFFF">
              <a:alpha val="50196"/>
            </a:srgbClr>
          </a:solidFill>
        </p:spPr>
        <p:txBody>
          <a:bodyPr wrap="square" rtlCol="0">
            <a:spAutoFit/>
          </a:bodyPr>
          <a:lstStyle/>
          <a:p>
            <a:r>
              <a:rPr lang="en-US" dirty="0">
                <a:solidFill>
                  <a:srgbClr val="C00000"/>
                </a:solidFill>
                <a:latin typeface="Arial" panose="020B0604020202020204" pitchFamily="34" charset="0"/>
                <a:cs typeface="Arial" panose="020B0604020202020204" pitchFamily="34" charset="0"/>
              </a:rPr>
              <a:t>Scroll down the page and inspect if every site is reasonable</a:t>
            </a:r>
          </a:p>
        </p:txBody>
      </p:sp>
      <p:sp>
        <p:nvSpPr>
          <p:cNvPr id="14" name="Oval 13">
            <a:extLst>
              <a:ext uri="{FF2B5EF4-FFF2-40B4-BE49-F238E27FC236}">
                <a16:creationId xmlns:a16="http://schemas.microsoft.com/office/drawing/2014/main" id="{056824CD-AF13-72EE-044C-5F0F81DC755C}"/>
              </a:ext>
            </a:extLst>
          </p:cNvPr>
          <p:cNvSpPr>
            <a:spLocks noChangeAspect="1"/>
          </p:cNvSpPr>
          <p:nvPr/>
        </p:nvSpPr>
        <p:spPr>
          <a:xfrm>
            <a:off x="11796017" y="4186875"/>
            <a:ext cx="365760" cy="365760"/>
          </a:xfrm>
          <a:prstGeom prst="ellipse">
            <a:avLst/>
          </a:prstGeom>
          <a:noFill/>
          <a:ln w="38100">
            <a:solidFill>
              <a:srgbClr val="C00000"/>
            </a:solidFill>
            <a:extLst>
              <a:ext uri="{C807C97D-BFC1-408E-A445-0C87EB9F89A2}">
                <ask:lineSketchStyleProps xmlns:ask="http://schemas.microsoft.com/office/drawing/2018/sketchyshapes" sd="1219033472">
                  <a:custGeom>
                    <a:avLst/>
                    <a:gdLst>
                      <a:gd name="connsiteX0" fmla="*/ 0 w 429653"/>
                      <a:gd name="connsiteY0" fmla="*/ 214827 h 429653"/>
                      <a:gd name="connsiteX1" fmla="*/ 214827 w 429653"/>
                      <a:gd name="connsiteY1" fmla="*/ 0 h 429653"/>
                      <a:gd name="connsiteX2" fmla="*/ 429654 w 429653"/>
                      <a:gd name="connsiteY2" fmla="*/ 214827 h 429653"/>
                      <a:gd name="connsiteX3" fmla="*/ 214827 w 429653"/>
                      <a:gd name="connsiteY3" fmla="*/ 429654 h 429653"/>
                      <a:gd name="connsiteX4" fmla="*/ 0 w 429653"/>
                      <a:gd name="connsiteY4" fmla="*/ 214827 h 429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9653" h="429653" extrusionOk="0">
                        <a:moveTo>
                          <a:pt x="0" y="214827"/>
                        </a:moveTo>
                        <a:cubicBezTo>
                          <a:pt x="-20065" y="83804"/>
                          <a:pt x="83810" y="4643"/>
                          <a:pt x="214827" y="0"/>
                        </a:cubicBezTo>
                        <a:cubicBezTo>
                          <a:pt x="340440" y="1467"/>
                          <a:pt x="405564" y="96947"/>
                          <a:pt x="429654" y="214827"/>
                        </a:cubicBezTo>
                        <a:cubicBezTo>
                          <a:pt x="418122" y="344734"/>
                          <a:pt x="330764" y="444627"/>
                          <a:pt x="214827" y="429654"/>
                        </a:cubicBezTo>
                        <a:cubicBezTo>
                          <a:pt x="82471" y="422153"/>
                          <a:pt x="10478" y="338479"/>
                          <a:pt x="0" y="214827"/>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C00000"/>
                </a:solidFill>
                <a:latin typeface="Arial" panose="020B0604020202020204" pitchFamily="34" charset="0"/>
                <a:cs typeface="Arial" panose="020B0604020202020204" pitchFamily="34" charset="0"/>
              </a:rPr>
              <a:t>8</a:t>
            </a:r>
          </a:p>
        </p:txBody>
      </p:sp>
    </p:spTree>
    <p:extLst>
      <p:ext uri="{BB962C8B-B14F-4D97-AF65-F5344CB8AC3E}">
        <p14:creationId xmlns:p14="http://schemas.microsoft.com/office/powerpoint/2010/main" val="1845899666"/>
      </p:ext>
    </p:extLst>
  </p:cSld>
  <p:clrMapOvr>
    <a:masterClrMapping/>
  </p:clrMapOvr>
  <mc:AlternateContent xmlns:mc="http://schemas.openxmlformats.org/markup-compatibility/2006" xmlns:p14="http://schemas.microsoft.com/office/powerpoint/2010/main">
    <mc:Choice Requires="p14">
      <p:transition p14:dur="250">
        <p:push dir="u"/>
      </p:transition>
    </mc:Choice>
    <mc:Fallback xmlns="">
      <p:transition>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screenshot of a computer&#10;&#10;AI-generated content may be incorrect.">
            <a:extLst>
              <a:ext uri="{FF2B5EF4-FFF2-40B4-BE49-F238E27FC236}">
                <a16:creationId xmlns:a16="http://schemas.microsoft.com/office/drawing/2014/main" id="{CA380EE7-9DB2-7073-6467-81EDE7CC614A}"/>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a:xfrm>
            <a:off x="1524" y="111753"/>
            <a:ext cx="12188952" cy="6634494"/>
          </a:xfrm>
          <a:prstGeom prst="rect">
            <a:avLst/>
          </a:prstGeom>
        </p:spPr>
      </p:pic>
      <p:sp>
        <p:nvSpPr>
          <p:cNvPr id="4" name="Oval 3">
            <a:extLst>
              <a:ext uri="{FF2B5EF4-FFF2-40B4-BE49-F238E27FC236}">
                <a16:creationId xmlns:a16="http://schemas.microsoft.com/office/drawing/2014/main" id="{3DD14187-452B-CBCD-DF72-C0A12440FA34}"/>
              </a:ext>
            </a:extLst>
          </p:cNvPr>
          <p:cNvSpPr>
            <a:spLocks noChangeAspect="1"/>
          </p:cNvSpPr>
          <p:nvPr/>
        </p:nvSpPr>
        <p:spPr>
          <a:xfrm>
            <a:off x="6250861" y="1087940"/>
            <a:ext cx="365760" cy="365760"/>
          </a:xfrm>
          <a:prstGeom prst="ellipse">
            <a:avLst/>
          </a:prstGeom>
          <a:noFill/>
          <a:ln w="38100">
            <a:solidFill>
              <a:srgbClr val="C00000"/>
            </a:solidFill>
            <a:extLst>
              <a:ext uri="{C807C97D-BFC1-408E-A445-0C87EB9F89A2}">
                <ask:lineSketchStyleProps xmlns:ask="http://schemas.microsoft.com/office/drawing/2018/sketchyshapes" sd="1219033472">
                  <a:custGeom>
                    <a:avLst/>
                    <a:gdLst>
                      <a:gd name="connsiteX0" fmla="*/ 0 w 429653"/>
                      <a:gd name="connsiteY0" fmla="*/ 214827 h 429653"/>
                      <a:gd name="connsiteX1" fmla="*/ 214827 w 429653"/>
                      <a:gd name="connsiteY1" fmla="*/ 0 h 429653"/>
                      <a:gd name="connsiteX2" fmla="*/ 429654 w 429653"/>
                      <a:gd name="connsiteY2" fmla="*/ 214827 h 429653"/>
                      <a:gd name="connsiteX3" fmla="*/ 214827 w 429653"/>
                      <a:gd name="connsiteY3" fmla="*/ 429654 h 429653"/>
                      <a:gd name="connsiteX4" fmla="*/ 0 w 429653"/>
                      <a:gd name="connsiteY4" fmla="*/ 214827 h 429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9653" h="429653" extrusionOk="0">
                        <a:moveTo>
                          <a:pt x="0" y="214827"/>
                        </a:moveTo>
                        <a:cubicBezTo>
                          <a:pt x="-20065" y="83804"/>
                          <a:pt x="83810" y="4643"/>
                          <a:pt x="214827" y="0"/>
                        </a:cubicBezTo>
                        <a:cubicBezTo>
                          <a:pt x="340440" y="1467"/>
                          <a:pt x="405564" y="96947"/>
                          <a:pt x="429654" y="214827"/>
                        </a:cubicBezTo>
                        <a:cubicBezTo>
                          <a:pt x="418122" y="344734"/>
                          <a:pt x="330764" y="444627"/>
                          <a:pt x="214827" y="429654"/>
                        </a:cubicBezTo>
                        <a:cubicBezTo>
                          <a:pt x="82471" y="422153"/>
                          <a:pt x="10478" y="338479"/>
                          <a:pt x="0" y="214827"/>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C00000"/>
                </a:solidFill>
                <a:latin typeface="Arial" panose="020B0604020202020204" pitchFamily="34" charset="0"/>
                <a:cs typeface="Arial" panose="020B0604020202020204" pitchFamily="34" charset="0"/>
              </a:rPr>
              <a:t>9</a:t>
            </a:r>
          </a:p>
        </p:txBody>
      </p:sp>
      <p:sp>
        <p:nvSpPr>
          <p:cNvPr id="5" name="TextBox 4">
            <a:extLst>
              <a:ext uri="{FF2B5EF4-FFF2-40B4-BE49-F238E27FC236}">
                <a16:creationId xmlns:a16="http://schemas.microsoft.com/office/drawing/2014/main" id="{E523CD86-CE8C-DB77-AA56-42B762360B90}"/>
              </a:ext>
            </a:extLst>
          </p:cNvPr>
          <p:cNvSpPr txBox="1"/>
          <p:nvPr/>
        </p:nvSpPr>
        <p:spPr>
          <a:xfrm>
            <a:off x="2698313" y="1986069"/>
            <a:ext cx="1390124" cy="369332"/>
          </a:xfrm>
          <a:prstGeom prst="rect">
            <a:avLst/>
          </a:prstGeom>
          <a:solidFill>
            <a:srgbClr val="FFFFFF">
              <a:alpha val="50196"/>
            </a:srgbClr>
          </a:solidFill>
        </p:spPr>
        <p:txBody>
          <a:bodyPr wrap="none" rtlCol="0">
            <a:spAutoFit/>
          </a:bodyPr>
          <a:lstStyle/>
          <a:p>
            <a:r>
              <a:rPr lang="en-US" dirty="0">
                <a:solidFill>
                  <a:srgbClr val="C00000"/>
                </a:solidFill>
                <a:latin typeface="Arial" panose="020B0604020202020204" pitchFamily="34" charset="0"/>
                <a:cs typeface="Arial" panose="020B0604020202020204" pitchFamily="34" charset="0"/>
              </a:rPr>
              <a:t>Select CCD</a:t>
            </a:r>
          </a:p>
        </p:txBody>
      </p:sp>
      <p:sp>
        <p:nvSpPr>
          <p:cNvPr id="6" name="Rounded Rectangle 5">
            <a:extLst>
              <a:ext uri="{FF2B5EF4-FFF2-40B4-BE49-F238E27FC236}">
                <a16:creationId xmlns:a16="http://schemas.microsoft.com/office/drawing/2014/main" id="{A340D10F-E847-3FFE-FF9C-51FCEF200395}"/>
              </a:ext>
            </a:extLst>
          </p:cNvPr>
          <p:cNvSpPr/>
          <p:nvPr/>
        </p:nvSpPr>
        <p:spPr>
          <a:xfrm>
            <a:off x="6079066" y="647906"/>
            <a:ext cx="731520" cy="347774"/>
          </a:xfrm>
          <a:prstGeom prst="roundRect">
            <a:avLst/>
          </a:prstGeom>
          <a:noFill/>
          <a:ln w="38100">
            <a:solidFill>
              <a:srgbClr val="C00000"/>
            </a:solidFill>
            <a:extLst>
              <a:ext uri="{C807C97D-BFC1-408E-A445-0C87EB9F89A2}">
                <ask:lineSketchStyleProps xmlns:ask="http://schemas.microsoft.com/office/drawing/2018/sketchyshapes" sd="1219033472">
                  <a:custGeom>
                    <a:avLst/>
                    <a:gdLst>
                      <a:gd name="connsiteX0" fmla="*/ 0 w 2588963"/>
                      <a:gd name="connsiteY0" fmla="*/ 190963 h 1145755"/>
                      <a:gd name="connsiteX1" fmla="*/ 190963 w 2588963"/>
                      <a:gd name="connsiteY1" fmla="*/ 0 h 1145755"/>
                      <a:gd name="connsiteX2" fmla="*/ 786863 w 2588963"/>
                      <a:gd name="connsiteY2" fmla="*/ 0 h 1145755"/>
                      <a:gd name="connsiteX3" fmla="*/ 1316552 w 2588963"/>
                      <a:gd name="connsiteY3" fmla="*/ 0 h 1145755"/>
                      <a:gd name="connsiteX4" fmla="*/ 1824170 w 2588963"/>
                      <a:gd name="connsiteY4" fmla="*/ 0 h 1145755"/>
                      <a:gd name="connsiteX5" fmla="*/ 2398000 w 2588963"/>
                      <a:gd name="connsiteY5" fmla="*/ 0 h 1145755"/>
                      <a:gd name="connsiteX6" fmla="*/ 2588963 w 2588963"/>
                      <a:gd name="connsiteY6" fmla="*/ 190963 h 1145755"/>
                      <a:gd name="connsiteX7" fmla="*/ 2588963 w 2588963"/>
                      <a:gd name="connsiteY7" fmla="*/ 572878 h 1145755"/>
                      <a:gd name="connsiteX8" fmla="*/ 2588963 w 2588963"/>
                      <a:gd name="connsiteY8" fmla="*/ 954792 h 1145755"/>
                      <a:gd name="connsiteX9" fmla="*/ 2398000 w 2588963"/>
                      <a:gd name="connsiteY9" fmla="*/ 1145755 h 1145755"/>
                      <a:gd name="connsiteX10" fmla="*/ 1846241 w 2588963"/>
                      <a:gd name="connsiteY10" fmla="*/ 1145755 h 1145755"/>
                      <a:gd name="connsiteX11" fmla="*/ 1316552 w 2588963"/>
                      <a:gd name="connsiteY11" fmla="*/ 1145755 h 1145755"/>
                      <a:gd name="connsiteX12" fmla="*/ 720652 w 2588963"/>
                      <a:gd name="connsiteY12" fmla="*/ 1145755 h 1145755"/>
                      <a:gd name="connsiteX13" fmla="*/ 190963 w 2588963"/>
                      <a:gd name="connsiteY13" fmla="*/ 1145755 h 1145755"/>
                      <a:gd name="connsiteX14" fmla="*/ 0 w 2588963"/>
                      <a:gd name="connsiteY14" fmla="*/ 954792 h 1145755"/>
                      <a:gd name="connsiteX15" fmla="*/ 0 w 2588963"/>
                      <a:gd name="connsiteY15" fmla="*/ 565239 h 1145755"/>
                      <a:gd name="connsiteX16" fmla="*/ 0 w 2588963"/>
                      <a:gd name="connsiteY16" fmla="*/ 190963 h 1145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88963" h="1145755" extrusionOk="0">
                        <a:moveTo>
                          <a:pt x="0" y="190963"/>
                        </a:moveTo>
                        <a:cubicBezTo>
                          <a:pt x="-19642" y="73381"/>
                          <a:pt x="63810" y="8139"/>
                          <a:pt x="190963" y="0"/>
                        </a:cubicBezTo>
                        <a:cubicBezTo>
                          <a:pt x="404701" y="16488"/>
                          <a:pt x="631357" y="25744"/>
                          <a:pt x="786863" y="0"/>
                        </a:cubicBezTo>
                        <a:cubicBezTo>
                          <a:pt x="942369" y="-25744"/>
                          <a:pt x="1108026" y="12593"/>
                          <a:pt x="1316552" y="0"/>
                        </a:cubicBezTo>
                        <a:cubicBezTo>
                          <a:pt x="1525078" y="-12593"/>
                          <a:pt x="1600126" y="21846"/>
                          <a:pt x="1824170" y="0"/>
                        </a:cubicBezTo>
                        <a:cubicBezTo>
                          <a:pt x="2048214" y="-21846"/>
                          <a:pt x="2250978" y="2646"/>
                          <a:pt x="2398000" y="0"/>
                        </a:cubicBezTo>
                        <a:cubicBezTo>
                          <a:pt x="2512083" y="-17734"/>
                          <a:pt x="2586178" y="85071"/>
                          <a:pt x="2588963" y="190963"/>
                        </a:cubicBezTo>
                        <a:cubicBezTo>
                          <a:pt x="2576471" y="333635"/>
                          <a:pt x="2602058" y="423114"/>
                          <a:pt x="2588963" y="572878"/>
                        </a:cubicBezTo>
                        <a:cubicBezTo>
                          <a:pt x="2575868" y="722642"/>
                          <a:pt x="2589192" y="859236"/>
                          <a:pt x="2588963" y="954792"/>
                        </a:cubicBezTo>
                        <a:cubicBezTo>
                          <a:pt x="2609461" y="1065186"/>
                          <a:pt x="2491436" y="1143809"/>
                          <a:pt x="2398000" y="1145755"/>
                        </a:cubicBezTo>
                        <a:cubicBezTo>
                          <a:pt x="2160851" y="1134117"/>
                          <a:pt x="2066390" y="1155217"/>
                          <a:pt x="1846241" y="1145755"/>
                        </a:cubicBezTo>
                        <a:cubicBezTo>
                          <a:pt x="1626092" y="1136293"/>
                          <a:pt x="1457693" y="1152976"/>
                          <a:pt x="1316552" y="1145755"/>
                        </a:cubicBezTo>
                        <a:cubicBezTo>
                          <a:pt x="1175411" y="1138534"/>
                          <a:pt x="957390" y="1164516"/>
                          <a:pt x="720652" y="1145755"/>
                        </a:cubicBezTo>
                        <a:cubicBezTo>
                          <a:pt x="483914" y="1126994"/>
                          <a:pt x="328567" y="1132729"/>
                          <a:pt x="190963" y="1145755"/>
                        </a:cubicBezTo>
                        <a:cubicBezTo>
                          <a:pt x="76206" y="1147281"/>
                          <a:pt x="-5630" y="1056373"/>
                          <a:pt x="0" y="954792"/>
                        </a:cubicBezTo>
                        <a:cubicBezTo>
                          <a:pt x="-7708" y="762122"/>
                          <a:pt x="4434" y="660787"/>
                          <a:pt x="0" y="565239"/>
                        </a:cubicBezTo>
                        <a:cubicBezTo>
                          <a:pt x="-4434" y="469691"/>
                          <a:pt x="8619" y="293560"/>
                          <a:pt x="0" y="190963"/>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8">
            <a:extLst>
              <a:ext uri="{FF2B5EF4-FFF2-40B4-BE49-F238E27FC236}">
                <a16:creationId xmlns:a16="http://schemas.microsoft.com/office/drawing/2014/main" id="{42ADDB3C-6070-1CA3-3963-467F54903E08}"/>
              </a:ext>
            </a:extLst>
          </p:cNvPr>
          <p:cNvSpPr/>
          <p:nvPr/>
        </p:nvSpPr>
        <p:spPr>
          <a:xfrm>
            <a:off x="2235199" y="2442840"/>
            <a:ext cx="1693334" cy="308827"/>
          </a:xfrm>
          <a:prstGeom prst="roundRect">
            <a:avLst/>
          </a:prstGeom>
          <a:noFill/>
          <a:ln w="38100">
            <a:solidFill>
              <a:srgbClr val="C00000"/>
            </a:solidFill>
            <a:extLst>
              <a:ext uri="{C807C97D-BFC1-408E-A445-0C87EB9F89A2}">
                <ask:lineSketchStyleProps xmlns:ask="http://schemas.microsoft.com/office/drawing/2018/sketchyshapes" sd="1219033472">
                  <a:custGeom>
                    <a:avLst/>
                    <a:gdLst>
                      <a:gd name="connsiteX0" fmla="*/ 0 w 2588963"/>
                      <a:gd name="connsiteY0" fmla="*/ 190963 h 1145755"/>
                      <a:gd name="connsiteX1" fmla="*/ 190963 w 2588963"/>
                      <a:gd name="connsiteY1" fmla="*/ 0 h 1145755"/>
                      <a:gd name="connsiteX2" fmla="*/ 786863 w 2588963"/>
                      <a:gd name="connsiteY2" fmla="*/ 0 h 1145755"/>
                      <a:gd name="connsiteX3" fmla="*/ 1316552 w 2588963"/>
                      <a:gd name="connsiteY3" fmla="*/ 0 h 1145755"/>
                      <a:gd name="connsiteX4" fmla="*/ 1824170 w 2588963"/>
                      <a:gd name="connsiteY4" fmla="*/ 0 h 1145755"/>
                      <a:gd name="connsiteX5" fmla="*/ 2398000 w 2588963"/>
                      <a:gd name="connsiteY5" fmla="*/ 0 h 1145755"/>
                      <a:gd name="connsiteX6" fmla="*/ 2588963 w 2588963"/>
                      <a:gd name="connsiteY6" fmla="*/ 190963 h 1145755"/>
                      <a:gd name="connsiteX7" fmla="*/ 2588963 w 2588963"/>
                      <a:gd name="connsiteY7" fmla="*/ 572878 h 1145755"/>
                      <a:gd name="connsiteX8" fmla="*/ 2588963 w 2588963"/>
                      <a:gd name="connsiteY8" fmla="*/ 954792 h 1145755"/>
                      <a:gd name="connsiteX9" fmla="*/ 2398000 w 2588963"/>
                      <a:gd name="connsiteY9" fmla="*/ 1145755 h 1145755"/>
                      <a:gd name="connsiteX10" fmla="*/ 1846241 w 2588963"/>
                      <a:gd name="connsiteY10" fmla="*/ 1145755 h 1145755"/>
                      <a:gd name="connsiteX11" fmla="*/ 1316552 w 2588963"/>
                      <a:gd name="connsiteY11" fmla="*/ 1145755 h 1145755"/>
                      <a:gd name="connsiteX12" fmla="*/ 720652 w 2588963"/>
                      <a:gd name="connsiteY12" fmla="*/ 1145755 h 1145755"/>
                      <a:gd name="connsiteX13" fmla="*/ 190963 w 2588963"/>
                      <a:gd name="connsiteY13" fmla="*/ 1145755 h 1145755"/>
                      <a:gd name="connsiteX14" fmla="*/ 0 w 2588963"/>
                      <a:gd name="connsiteY14" fmla="*/ 954792 h 1145755"/>
                      <a:gd name="connsiteX15" fmla="*/ 0 w 2588963"/>
                      <a:gd name="connsiteY15" fmla="*/ 565239 h 1145755"/>
                      <a:gd name="connsiteX16" fmla="*/ 0 w 2588963"/>
                      <a:gd name="connsiteY16" fmla="*/ 190963 h 1145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88963" h="1145755" extrusionOk="0">
                        <a:moveTo>
                          <a:pt x="0" y="190963"/>
                        </a:moveTo>
                        <a:cubicBezTo>
                          <a:pt x="-19642" y="73381"/>
                          <a:pt x="63810" y="8139"/>
                          <a:pt x="190963" y="0"/>
                        </a:cubicBezTo>
                        <a:cubicBezTo>
                          <a:pt x="404701" y="16488"/>
                          <a:pt x="631357" y="25744"/>
                          <a:pt x="786863" y="0"/>
                        </a:cubicBezTo>
                        <a:cubicBezTo>
                          <a:pt x="942369" y="-25744"/>
                          <a:pt x="1108026" y="12593"/>
                          <a:pt x="1316552" y="0"/>
                        </a:cubicBezTo>
                        <a:cubicBezTo>
                          <a:pt x="1525078" y="-12593"/>
                          <a:pt x="1600126" y="21846"/>
                          <a:pt x="1824170" y="0"/>
                        </a:cubicBezTo>
                        <a:cubicBezTo>
                          <a:pt x="2048214" y="-21846"/>
                          <a:pt x="2250978" y="2646"/>
                          <a:pt x="2398000" y="0"/>
                        </a:cubicBezTo>
                        <a:cubicBezTo>
                          <a:pt x="2512083" y="-17734"/>
                          <a:pt x="2586178" y="85071"/>
                          <a:pt x="2588963" y="190963"/>
                        </a:cubicBezTo>
                        <a:cubicBezTo>
                          <a:pt x="2576471" y="333635"/>
                          <a:pt x="2602058" y="423114"/>
                          <a:pt x="2588963" y="572878"/>
                        </a:cubicBezTo>
                        <a:cubicBezTo>
                          <a:pt x="2575868" y="722642"/>
                          <a:pt x="2589192" y="859236"/>
                          <a:pt x="2588963" y="954792"/>
                        </a:cubicBezTo>
                        <a:cubicBezTo>
                          <a:pt x="2609461" y="1065186"/>
                          <a:pt x="2491436" y="1143809"/>
                          <a:pt x="2398000" y="1145755"/>
                        </a:cubicBezTo>
                        <a:cubicBezTo>
                          <a:pt x="2160851" y="1134117"/>
                          <a:pt x="2066390" y="1155217"/>
                          <a:pt x="1846241" y="1145755"/>
                        </a:cubicBezTo>
                        <a:cubicBezTo>
                          <a:pt x="1626092" y="1136293"/>
                          <a:pt x="1457693" y="1152976"/>
                          <a:pt x="1316552" y="1145755"/>
                        </a:cubicBezTo>
                        <a:cubicBezTo>
                          <a:pt x="1175411" y="1138534"/>
                          <a:pt x="957390" y="1164516"/>
                          <a:pt x="720652" y="1145755"/>
                        </a:cubicBezTo>
                        <a:cubicBezTo>
                          <a:pt x="483914" y="1126994"/>
                          <a:pt x="328567" y="1132729"/>
                          <a:pt x="190963" y="1145755"/>
                        </a:cubicBezTo>
                        <a:cubicBezTo>
                          <a:pt x="76206" y="1147281"/>
                          <a:pt x="-5630" y="1056373"/>
                          <a:pt x="0" y="954792"/>
                        </a:cubicBezTo>
                        <a:cubicBezTo>
                          <a:pt x="-7708" y="762122"/>
                          <a:pt x="4434" y="660787"/>
                          <a:pt x="0" y="565239"/>
                        </a:cubicBezTo>
                        <a:cubicBezTo>
                          <a:pt x="-4434" y="469691"/>
                          <a:pt x="8619" y="293560"/>
                          <a:pt x="0" y="190963"/>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9">
            <a:extLst>
              <a:ext uri="{FF2B5EF4-FFF2-40B4-BE49-F238E27FC236}">
                <a16:creationId xmlns:a16="http://schemas.microsoft.com/office/drawing/2014/main" id="{31C02202-54D8-58E4-5691-E8DDC0AEE215}"/>
              </a:ext>
            </a:extLst>
          </p:cNvPr>
          <p:cNvSpPr/>
          <p:nvPr/>
        </p:nvSpPr>
        <p:spPr>
          <a:xfrm>
            <a:off x="4131733" y="2493640"/>
            <a:ext cx="431800" cy="308827"/>
          </a:xfrm>
          <a:prstGeom prst="roundRect">
            <a:avLst/>
          </a:prstGeom>
          <a:noFill/>
          <a:ln w="38100">
            <a:solidFill>
              <a:srgbClr val="C00000"/>
            </a:solidFill>
            <a:extLst>
              <a:ext uri="{C807C97D-BFC1-408E-A445-0C87EB9F89A2}">
                <ask:lineSketchStyleProps xmlns:ask="http://schemas.microsoft.com/office/drawing/2018/sketchyshapes" sd="1219033472">
                  <a:custGeom>
                    <a:avLst/>
                    <a:gdLst>
                      <a:gd name="connsiteX0" fmla="*/ 0 w 2588963"/>
                      <a:gd name="connsiteY0" fmla="*/ 190963 h 1145755"/>
                      <a:gd name="connsiteX1" fmla="*/ 190963 w 2588963"/>
                      <a:gd name="connsiteY1" fmla="*/ 0 h 1145755"/>
                      <a:gd name="connsiteX2" fmla="*/ 786863 w 2588963"/>
                      <a:gd name="connsiteY2" fmla="*/ 0 h 1145755"/>
                      <a:gd name="connsiteX3" fmla="*/ 1316552 w 2588963"/>
                      <a:gd name="connsiteY3" fmla="*/ 0 h 1145755"/>
                      <a:gd name="connsiteX4" fmla="*/ 1824170 w 2588963"/>
                      <a:gd name="connsiteY4" fmla="*/ 0 h 1145755"/>
                      <a:gd name="connsiteX5" fmla="*/ 2398000 w 2588963"/>
                      <a:gd name="connsiteY5" fmla="*/ 0 h 1145755"/>
                      <a:gd name="connsiteX6" fmla="*/ 2588963 w 2588963"/>
                      <a:gd name="connsiteY6" fmla="*/ 190963 h 1145755"/>
                      <a:gd name="connsiteX7" fmla="*/ 2588963 w 2588963"/>
                      <a:gd name="connsiteY7" fmla="*/ 572878 h 1145755"/>
                      <a:gd name="connsiteX8" fmla="*/ 2588963 w 2588963"/>
                      <a:gd name="connsiteY8" fmla="*/ 954792 h 1145755"/>
                      <a:gd name="connsiteX9" fmla="*/ 2398000 w 2588963"/>
                      <a:gd name="connsiteY9" fmla="*/ 1145755 h 1145755"/>
                      <a:gd name="connsiteX10" fmla="*/ 1846241 w 2588963"/>
                      <a:gd name="connsiteY10" fmla="*/ 1145755 h 1145755"/>
                      <a:gd name="connsiteX11" fmla="*/ 1316552 w 2588963"/>
                      <a:gd name="connsiteY11" fmla="*/ 1145755 h 1145755"/>
                      <a:gd name="connsiteX12" fmla="*/ 720652 w 2588963"/>
                      <a:gd name="connsiteY12" fmla="*/ 1145755 h 1145755"/>
                      <a:gd name="connsiteX13" fmla="*/ 190963 w 2588963"/>
                      <a:gd name="connsiteY13" fmla="*/ 1145755 h 1145755"/>
                      <a:gd name="connsiteX14" fmla="*/ 0 w 2588963"/>
                      <a:gd name="connsiteY14" fmla="*/ 954792 h 1145755"/>
                      <a:gd name="connsiteX15" fmla="*/ 0 w 2588963"/>
                      <a:gd name="connsiteY15" fmla="*/ 565239 h 1145755"/>
                      <a:gd name="connsiteX16" fmla="*/ 0 w 2588963"/>
                      <a:gd name="connsiteY16" fmla="*/ 190963 h 1145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88963" h="1145755" extrusionOk="0">
                        <a:moveTo>
                          <a:pt x="0" y="190963"/>
                        </a:moveTo>
                        <a:cubicBezTo>
                          <a:pt x="-19642" y="73381"/>
                          <a:pt x="63810" y="8139"/>
                          <a:pt x="190963" y="0"/>
                        </a:cubicBezTo>
                        <a:cubicBezTo>
                          <a:pt x="404701" y="16488"/>
                          <a:pt x="631357" y="25744"/>
                          <a:pt x="786863" y="0"/>
                        </a:cubicBezTo>
                        <a:cubicBezTo>
                          <a:pt x="942369" y="-25744"/>
                          <a:pt x="1108026" y="12593"/>
                          <a:pt x="1316552" y="0"/>
                        </a:cubicBezTo>
                        <a:cubicBezTo>
                          <a:pt x="1525078" y="-12593"/>
                          <a:pt x="1600126" y="21846"/>
                          <a:pt x="1824170" y="0"/>
                        </a:cubicBezTo>
                        <a:cubicBezTo>
                          <a:pt x="2048214" y="-21846"/>
                          <a:pt x="2250978" y="2646"/>
                          <a:pt x="2398000" y="0"/>
                        </a:cubicBezTo>
                        <a:cubicBezTo>
                          <a:pt x="2512083" y="-17734"/>
                          <a:pt x="2586178" y="85071"/>
                          <a:pt x="2588963" y="190963"/>
                        </a:cubicBezTo>
                        <a:cubicBezTo>
                          <a:pt x="2576471" y="333635"/>
                          <a:pt x="2602058" y="423114"/>
                          <a:pt x="2588963" y="572878"/>
                        </a:cubicBezTo>
                        <a:cubicBezTo>
                          <a:pt x="2575868" y="722642"/>
                          <a:pt x="2589192" y="859236"/>
                          <a:pt x="2588963" y="954792"/>
                        </a:cubicBezTo>
                        <a:cubicBezTo>
                          <a:pt x="2609461" y="1065186"/>
                          <a:pt x="2491436" y="1143809"/>
                          <a:pt x="2398000" y="1145755"/>
                        </a:cubicBezTo>
                        <a:cubicBezTo>
                          <a:pt x="2160851" y="1134117"/>
                          <a:pt x="2066390" y="1155217"/>
                          <a:pt x="1846241" y="1145755"/>
                        </a:cubicBezTo>
                        <a:cubicBezTo>
                          <a:pt x="1626092" y="1136293"/>
                          <a:pt x="1457693" y="1152976"/>
                          <a:pt x="1316552" y="1145755"/>
                        </a:cubicBezTo>
                        <a:cubicBezTo>
                          <a:pt x="1175411" y="1138534"/>
                          <a:pt x="957390" y="1164516"/>
                          <a:pt x="720652" y="1145755"/>
                        </a:cubicBezTo>
                        <a:cubicBezTo>
                          <a:pt x="483914" y="1126994"/>
                          <a:pt x="328567" y="1132729"/>
                          <a:pt x="190963" y="1145755"/>
                        </a:cubicBezTo>
                        <a:cubicBezTo>
                          <a:pt x="76206" y="1147281"/>
                          <a:pt x="-5630" y="1056373"/>
                          <a:pt x="0" y="954792"/>
                        </a:cubicBezTo>
                        <a:cubicBezTo>
                          <a:pt x="-7708" y="762122"/>
                          <a:pt x="4434" y="660787"/>
                          <a:pt x="0" y="565239"/>
                        </a:cubicBezTo>
                        <a:cubicBezTo>
                          <a:pt x="-4434" y="469691"/>
                          <a:pt x="8619" y="293560"/>
                          <a:pt x="0" y="190963"/>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a:extLst>
              <a:ext uri="{FF2B5EF4-FFF2-40B4-BE49-F238E27FC236}">
                <a16:creationId xmlns:a16="http://schemas.microsoft.com/office/drawing/2014/main" id="{B310F28E-3C1D-CFE7-A73B-88D8E11B824B}"/>
              </a:ext>
            </a:extLst>
          </p:cNvPr>
          <p:cNvSpPr/>
          <p:nvPr/>
        </p:nvSpPr>
        <p:spPr>
          <a:xfrm>
            <a:off x="364066" y="3196373"/>
            <a:ext cx="1693334" cy="308827"/>
          </a:xfrm>
          <a:prstGeom prst="roundRect">
            <a:avLst/>
          </a:prstGeom>
          <a:noFill/>
          <a:ln w="38100">
            <a:solidFill>
              <a:srgbClr val="C00000"/>
            </a:solidFill>
            <a:extLst>
              <a:ext uri="{C807C97D-BFC1-408E-A445-0C87EB9F89A2}">
                <ask:lineSketchStyleProps xmlns:ask="http://schemas.microsoft.com/office/drawing/2018/sketchyshapes" sd="1219033472">
                  <a:custGeom>
                    <a:avLst/>
                    <a:gdLst>
                      <a:gd name="connsiteX0" fmla="*/ 0 w 2588963"/>
                      <a:gd name="connsiteY0" fmla="*/ 190963 h 1145755"/>
                      <a:gd name="connsiteX1" fmla="*/ 190963 w 2588963"/>
                      <a:gd name="connsiteY1" fmla="*/ 0 h 1145755"/>
                      <a:gd name="connsiteX2" fmla="*/ 786863 w 2588963"/>
                      <a:gd name="connsiteY2" fmla="*/ 0 h 1145755"/>
                      <a:gd name="connsiteX3" fmla="*/ 1316552 w 2588963"/>
                      <a:gd name="connsiteY3" fmla="*/ 0 h 1145755"/>
                      <a:gd name="connsiteX4" fmla="*/ 1824170 w 2588963"/>
                      <a:gd name="connsiteY4" fmla="*/ 0 h 1145755"/>
                      <a:gd name="connsiteX5" fmla="*/ 2398000 w 2588963"/>
                      <a:gd name="connsiteY5" fmla="*/ 0 h 1145755"/>
                      <a:gd name="connsiteX6" fmla="*/ 2588963 w 2588963"/>
                      <a:gd name="connsiteY6" fmla="*/ 190963 h 1145755"/>
                      <a:gd name="connsiteX7" fmla="*/ 2588963 w 2588963"/>
                      <a:gd name="connsiteY7" fmla="*/ 572878 h 1145755"/>
                      <a:gd name="connsiteX8" fmla="*/ 2588963 w 2588963"/>
                      <a:gd name="connsiteY8" fmla="*/ 954792 h 1145755"/>
                      <a:gd name="connsiteX9" fmla="*/ 2398000 w 2588963"/>
                      <a:gd name="connsiteY9" fmla="*/ 1145755 h 1145755"/>
                      <a:gd name="connsiteX10" fmla="*/ 1846241 w 2588963"/>
                      <a:gd name="connsiteY10" fmla="*/ 1145755 h 1145755"/>
                      <a:gd name="connsiteX11" fmla="*/ 1316552 w 2588963"/>
                      <a:gd name="connsiteY11" fmla="*/ 1145755 h 1145755"/>
                      <a:gd name="connsiteX12" fmla="*/ 720652 w 2588963"/>
                      <a:gd name="connsiteY12" fmla="*/ 1145755 h 1145755"/>
                      <a:gd name="connsiteX13" fmla="*/ 190963 w 2588963"/>
                      <a:gd name="connsiteY13" fmla="*/ 1145755 h 1145755"/>
                      <a:gd name="connsiteX14" fmla="*/ 0 w 2588963"/>
                      <a:gd name="connsiteY14" fmla="*/ 954792 h 1145755"/>
                      <a:gd name="connsiteX15" fmla="*/ 0 w 2588963"/>
                      <a:gd name="connsiteY15" fmla="*/ 565239 h 1145755"/>
                      <a:gd name="connsiteX16" fmla="*/ 0 w 2588963"/>
                      <a:gd name="connsiteY16" fmla="*/ 190963 h 1145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88963" h="1145755" extrusionOk="0">
                        <a:moveTo>
                          <a:pt x="0" y="190963"/>
                        </a:moveTo>
                        <a:cubicBezTo>
                          <a:pt x="-19642" y="73381"/>
                          <a:pt x="63810" y="8139"/>
                          <a:pt x="190963" y="0"/>
                        </a:cubicBezTo>
                        <a:cubicBezTo>
                          <a:pt x="404701" y="16488"/>
                          <a:pt x="631357" y="25744"/>
                          <a:pt x="786863" y="0"/>
                        </a:cubicBezTo>
                        <a:cubicBezTo>
                          <a:pt x="942369" y="-25744"/>
                          <a:pt x="1108026" y="12593"/>
                          <a:pt x="1316552" y="0"/>
                        </a:cubicBezTo>
                        <a:cubicBezTo>
                          <a:pt x="1525078" y="-12593"/>
                          <a:pt x="1600126" y="21846"/>
                          <a:pt x="1824170" y="0"/>
                        </a:cubicBezTo>
                        <a:cubicBezTo>
                          <a:pt x="2048214" y="-21846"/>
                          <a:pt x="2250978" y="2646"/>
                          <a:pt x="2398000" y="0"/>
                        </a:cubicBezTo>
                        <a:cubicBezTo>
                          <a:pt x="2512083" y="-17734"/>
                          <a:pt x="2586178" y="85071"/>
                          <a:pt x="2588963" y="190963"/>
                        </a:cubicBezTo>
                        <a:cubicBezTo>
                          <a:pt x="2576471" y="333635"/>
                          <a:pt x="2602058" y="423114"/>
                          <a:pt x="2588963" y="572878"/>
                        </a:cubicBezTo>
                        <a:cubicBezTo>
                          <a:pt x="2575868" y="722642"/>
                          <a:pt x="2589192" y="859236"/>
                          <a:pt x="2588963" y="954792"/>
                        </a:cubicBezTo>
                        <a:cubicBezTo>
                          <a:pt x="2609461" y="1065186"/>
                          <a:pt x="2491436" y="1143809"/>
                          <a:pt x="2398000" y="1145755"/>
                        </a:cubicBezTo>
                        <a:cubicBezTo>
                          <a:pt x="2160851" y="1134117"/>
                          <a:pt x="2066390" y="1155217"/>
                          <a:pt x="1846241" y="1145755"/>
                        </a:cubicBezTo>
                        <a:cubicBezTo>
                          <a:pt x="1626092" y="1136293"/>
                          <a:pt x="1457693" y="1152976"/>
                          <a:pt x="1316552" y="1145755"/>
                        </a:cubicBezTo>
                        <a:cubicBezTo>
                          <a:pt x="1175411" y="1138534"/>
                          <a:pt x="957390" y="1164516"/>
                          <a:pt x="720652" y="1145755"/>
                        </a:cubicBezTo>
                        <a:cubicBezTo>
                          <a:pt x="483914" y="1126994"/>
                          <a:pt x="328567" y="1132729"/>
                          <a:pt x="190963" y="1145755"/>
                        </a:cubicBezTo>
                        <a:cubicBezTo>
                          <a:pt x="76206" y="1147281"/>
                          <a:pt x="-5630" y="1056373"/>
                          <a:pt x="0" y="954792"/>
                        </a:cubicBezTo>
                        <a:cubicBezTo>
                          <a:pt x="-7708" y="762122"/>
                          <a:pt x="4434" y="660787"/>
                          <a:pt x="0" y="565239"/>
                        </a:cubicBezTo>
                        <a:cubicBezTo>
                          <a:pt x="-4434" y="469691"/>
                          <a:pt x="8619" y="293560"/>
                          <a:pt x="0" y="190963"/>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628FD81C-3B33-1B00-EA40-B5FAD16D5C83}"/>
              </a:ext>
            </a:extLst>
          </p:cNvPr>
          <p:cNvSpPr>
            <a:spLocks noChangeAspect="1"/>
          </p:cNvSpPr>
          <p:nvPr/>
        </p:nvSpPr>
        <p:spPr>
          <a:xfrm>
            <a:off x="1832185" y="1987855"/>
            <a:ext cx="806027" cy="365760"/>
          </a:xfrm>
          <a:prstGeom prst="ellipse">
            <a:avLst/>
          </a:prstGeom>
          <a:noFill/>
          <a:ln w="38100">
            <a:solidFill>
              <a:srgbClr val="C00000"/>
            </a:solidFill>
            <a:extLst>
              <a:ext uri="{C807C97D-BFC1-408E-A445-0C87EB9F89A2}">
                <ask:lineSketchStyleProps xmlns:ask="http://schemas.microsoft.com/office/drawing/2018/sketchyshapes" sd="1219033472">
                  <a:custGeom>
                    <a:avLst/>
                    <a:gdLst>
                      <a:gd name="connsiteX0" fmla="*/ 0 w 429653"/>
                      <a:gd name="connsiteY0" fmla="*/ 214827 h 429653"/>
                      <a:gd name="connsiteX1" fmla="*/ 214827 w 429653"/>
                      <a:gd name="connsiteY1" fmla="*/ 0 h 429653"/>
                      <a:gd name="connsiteX2" fmla="*/ 429654 w 429653"/>
                      <a:gd name="connsiteY2" fmla="*/ 214827 h 429653"/>
                      <a:gd name="connsiteX3" fmla="*/ 214827 w 429653"/>
                      <a:gd name="connsiteY3" fmla="*/ 429654 h 429653"/>
                      <a:gd name="connsiteX4" fmla="*/ 0 w 429653"/>
                      <a:gd name="connsiteY4" fmla="*/ 214827 h 429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9653" h="429653" extrusionOk="0">
                        <a:moveTo>
                          <a:pt x="0" y="214827"/>
                        </a:moveTo>
                        <a:cubicBezTo>
                          <a:pt x="-20065" y="83804"/>
                          <a:pt x="83810" y="4643"/>
                          <a:pt x="214827" y="0"/>
                        </a:cubicBezTo>
                        <a:cubicBezTo>
                          <a:pt x="340440" y="1467"/>
                          <a:pt x="405564" y="96947"/>
                          <a:pt x="429654" y="214827"/>
                        </a:cubicBezTo>
                        <a:cubicBezTo>
                          <a:pt x="418122" y="344734"/>
                          <a:pt x="330764" y="444627"/>
                          <a:pt x="214827" y="429654"/>
                        </a:cubicBezTo>
                        <a:cubicBezTo>
                          <a:pt x="82471" y="422153"/>
                          <a:pt x="10478" y="338479"/>
                          <a:pt x="0" y="214827"/>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C00000"/>
                </a:solidFill>
                <a:latin typeface="Arial" panose="020B0604020202020204" pitchFamily="34" charset="0"/>
                <a:cs typeface="Arial" panose="020B0604020202020204" pitchFamily="34" charset="0"/>
              </a:rPr>
              <a:t>10</a:t>
            </a:r>
          </a:p>
        </p:txBody>
      </p:sp>
      <p:sp>
        <p:nvSpPr>
          <p:cNvPr id="16" name="TextBox 15">
            <a:extLst>
              <a:ext uri="{FF2B5EF4-FFF2-40B4-BE49-F238E27FC236}">
                <a16:creationId xmlns:a16="http://schemas.microsoft.com/office/drawing/2014/main" id="{A9E51F5F-9B2E-A7CB-117D-87A049CFF119}"/>
              </a:ext>
            </a:extLst>
          </p:cNvPr>
          <p:cNvSpPr txBox="1"/>
          <p:nvPr/>
        </p:nvSpPr>
        <p:spPr>
          <a:xfrm>
            <a:off x="6669180" y="1088602"/>
            <a:ext cx="2095445" cy="369332"/>
          </a:xfrm>
          <a:prstGeom prst="rect">
            <a:avLst/>
          </a:prstGeom>
          <a:solidFill>
            <a:srgbClr val="FFFFFF">
              <a:alpha val="50196"/>
            </a:srgbClr>
          </a:solidFill>
        </p:spPr>
        <p:txBody>
          <a:bodyPr wrap="none" rtlCol="0">
            <a:spAutoFit/>
          </a:bodyPr>
          <a:lstStyle/>
          <a:p>
            <a:r>
              <a:rPr lang="en-US" dirty="0">
                <a:solidFill>
                  <a:srgbClr val="C00000"/>
                </a:solidFill>
                <a:latin typeface="Arial" panose="020B0604020202020204" pitchFamily="34" charset="0"/>
                <a:cs typeface="Arial" panose="020B0604020202020204" pitchFamily="34" charset="0"/>
              </a:rPr>
              <a:t>Add the first ligand</a:t>
            </a:r>
          </a:p>
        </p:txBody>
      </p:sp>
      <p:sp>
        <p:nvSpPr>
          <p:cNvPr id="17" name="TextBox 16">
            <a:extLst>
              <a:ext uri="{FF2B5EF4-FFF2-40B4-BE49-F238E27FC236}">
                <a16:creationId xmlns:a16="http://schemas.microsoft.com/office/drawing/2014/main" id="{5E66D58B-4493-22ED-60C3-97ADE48E8E9E}"/>
              </a:ext>
            </a:extLst>
          </p:cNvPr>
          <p:cNvSpPr txBox="1"/>
          <p:nvPr/>
        </p:nvSpPr>
        <p:spPr>
          <a:xfrm>
            <a:off x="5509245" y="2494069"/>
            <a:ext cx="3134191" cy="369332"/>
          </a:xfrm>
          <a:prstGeom prst="rect">
            <a:avLst/>
          </a:prstGeom>
          <a:solidFill>
            <a:srgbClr val="FFFFFF">
              <a:alpha val="50196"/>
            </a:srgbClr>
          </a:solidFill>
        </p:spPr>
        <p:txBody>
          <a:bodyPr wrap="none" rtlCol="0">
            <a:spAutoFit/>
          </a:bodyPr>
          <a:lstStyle/>
          <a:p>
            <a:r>
              <a:rPr lang="en-US" dirty="0">
                <a:solidFill>
                  <a:srgbClr val="C00000"/>
                </a:solidFill>
                <a:latin typeface="Arial" panose="020B0604020202020204" pitchFamily="34" charset="0"/>
                <a:cs typeface="Arial" panose="020B0604020202020204" pitchFamily="34" charset="0"/>
              </a:rPr>
              <a:t>Add UDP-</a:t>
            </a:r>
            <a:r>
              <a:rPr lang="en-US" dirty="0" err="1">
                <a:solidFill>
                  <a:srgbClr val="C00000"/>
                </a:solidFill>
                <a:latin typeface="Arial" panose="020B0604020202020204" pitchFamily="34" charset="0"/>
                <a:cs typeface="Arial" panose="020B0604020202020204" pitchFamily="34" charset="0"/>
              </a:rPr>
              <a:t>GlcNAc</a:t>
            </a:r>
            <a:r>
              <a:rPr lang="en-US" dirty="0">
                <a:solidFill>
                  <a:srgbClr val="C00000"/>
                </a:solidFill>
                <a:latin typeface="Arial" panose="020B0604020202020204" pitchFamily="34" charset="0"/>
                <a:cs typeface="Arial" panose="020B0604020202020204" pitchFamily="34" charset="0"/>
              </a:rPr>
              <a:t> CCD code</a:t>
            </a:r>
          </a:p>
        </p:txBody>
      </p:sp>
      <p:sp>
        <p:nvSpPr>
          <p:cNvPr id="18" name="Oval 17">
            <a:extLst>
              <a:ext uri="{FF2B5EF4-FFF2-40B4-BE49-F238E27FC236}">
                <a16:creationId xmlns:a16="http://schemas.microsoft.com/office/drawing/2014/main" id="{48B53063-321B-0D1D-EDF1-7BD04D222535}"/>
              </a:ext>
            </a:extLst>
          </p:cNvPr>
          <p:cNvSpPr>
            <a:spLocks noChangeAspect="1"/>
          </p:cNvSpPr>
          <p:nvPr/>
        </p:nvSpPr>
        <p:spPr>
          <a:xfrm>
            <a:off x="4668518" y="2495855"/>
            <a:ext cx="806027" cy="365760"/>
          </a:xfrm>
          <a:prstGeom prst="ellipse">
            <a:avLst/>
          </a:prstGeom>
          <a:noFill/>
          <a:ln w="38100">
            <a:solidFill>
              <a:srgbClr val="C00000"/>
            </a:solidFill>
            <a:extLst>
              <a:ext uri="{C807C97D-BFC1-408E-A445-0C87EB9F89A2}">
                <ask:lineSketchStyleProps xmlns:ask="http://schemas.microsoft.com/office/drawing/2018/sketchyshapes" sd="1219033472">
                  <a:custGeom>
                    <a:avLst/>
                    <a:gdLst>
                      <a:gd name="connsiteX0" fmla="*/ 0 w 429653"/>
                      <a:gd name="connsiteY0" fmla="*/ 214827 h 429653"/>
                      <a:gd name="connsiteX1" fmla="*/ 214827 w 429653"/>
                      <a:gd name="connsiteY1" fmla="*/ 0 h 429653"/>
                      <a:gd name="connsiteX2" fmla="*/ 429654 w 429653"/>
                      <a:gd name="connsiteY2" fmla="*/ 214827 h 429653"/>
                      <a:gd name="connsiteX3" fmla="*/ 214827 w 429653"/>
                      <a:gd name="connsiteY3" fmla="*/ 429654 h 429653"/>
                      <a:gd name="connsiteX4" fmla="*/ 0 w 429653"/>
                      <a:gd name="connsiteY4" fmla="*/ 214827 h 429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9653" h="429653" extrusionOk="0">
                        <a:moveTo>
                          <a:pt x="0" y="214827"/>
                        </a:moveTo>
                        <a:cubicBezTo>
                          <a:pt x="-20065" y="83804"/>
                          <a:pt x="83810" y="4643"/>
                          <a:pt x="214827" y="0"/>
                        </a:cubicBezTo>
                        <a:cubicBezTo>
                          <a:pt x="340440" y="1467"/>
                          <a:pt x="405564" y="96947"/>
                          <a:pt x="429654" y="214827"/>
                        </a:cubicBezTo>
                        <a:cubicBezTo>
                          <a:pt x="418122" y="344734"/>
                          <a:pt x="330764" y="444627"/>
                          <a:pt x="214827" y="429654"/>
                        </a:cubicBezTo>
                        <a:cubicBezTo>
                          <a:pt x="82471" y="422153"/>
                          <a:pt x="10478" y="338479"/>
                          <a:pt x="0" y="214827"/>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C00000"/>
                </a:solidFill>
                <a:latin typeface="Arial" panose="020B0604020202020204" pitchFamily="34" charset="0"/>
                <a:cs typeface="Arial" panose="020B0604020202020204" pitchFamily="34" charset="0"/>
              </a:rPr>
              <a:t>11</a:t>
            </a:r>
          </a:p>
        </p:txBody>
      </p:sp>
      <p:sp>
        <p:nvSpPr>
          <p:cNvPr id="19" name="TextBox 18">
            <a:extLst>
              <a:ext uri="{FF2B5EF4-FFF2-40B4-BE49-F238E27FC236}">
                <a16:creationId xmlns:a16="http://schemas.microsoft.com/office/drawing/2014/main" id="{856609F1-5B7D-8590-319B-7FB3F54ABD4A}"/>
              </a:ext>
            </a:extLst>
          </p:cNvPr>
          <p:cNvSpPr txBox="1"/>
          <p:nvPr/>
        </p:nvSpPr>
        <p:spPr>
          <a:xfrm>
            <a:off x="1064246" y="3645536"/>
            <a:ext cx="2172454" cy="369332"/>
          </a:xfrm>
          <a:prstGeom prst="rect">
            <a:avLst/>
          </a:prstGeom>
          <a:solidFill>
            <a:srgbClr val="FFFFFF">
              <a:alpha val="50196"/>
            </a:srgbClr>
          </a:solidFill>
        </p:spPr>
        <p:txBody>
          <a:bodyPr wrap="none" rtlCol="0">
            <a:spAutoFit/>
          </a:bodyPr>
          <a:lstStyle/>
          <a:p>
            <a:r>
              <a:rPr lang="en-US" dirty="0">
                <a:solidFill>
                  <a:srgbClr val="C00000"/>
                </a:solidFill>
                <a:latin typeface="Arial" panose="020B0604020202020204" pitchFamily="34" charset="0"/>
                <a:cs typeface="Arial" panose="020B0604020202020204" pitchFamily="34" charset="0"/>
              </a:rPr>
              <a:t>Toggle count to two</a:t>
            </a:r>
          </a:p>
        </p:txBody>
      </p:sp>
      <p:sp>
        <p:nvSpPr>
          <p:cNvPr id="20" name="Oval 19">
            <a:extLst>
              <a:ext uri="{FF2B5EF4-FFF2-40B4-BE49-F238E27FC236}">
                <a16:creationId xmlns:a16="http://schemas.microsoft.com/office/drawing/2014/main" id="{C4412C03-A6F7-FBE7-A7E0-E05500953E65}"/>
              </a:ext>
            </a:extLst>
          </p:cNvPr>
          <p:cNvSpPr>
            <a:spLocks noChangeAspect="1"/>
          </p:cNvSpPr>
          <p:nvPr/>
        </p:nvSpPr>
        <p:spPr>
          <a:xfrm>
            <a:off x="198118" y="3647322"/>
            <a:ext cx="806027" cy="365760"/>
          </a:xfrm>
          <a:prstGeom prst="ellipse">
            <a:avLst/>
          </a:prstGeom>
          <a:noFill/>
          <a:ln w="38100">
            <a:solidFill>
              <a:srgbClr val="C00000"/>
            </a:solidFill>
            <a:extLst>
              <a:ext uri="{C807C97D-BFC1-408E-A445-0C87EB9F89A2}">
                <ask:lineSketchStyleProps xmlns:ask="http://schemas.microsoft.com/office/drawing/2018/sketchyshapes" sd="1219033472">
                  <a:custGeom>
                    <a:avLst/>
                    <a:gdLst>
                      <a:gd name="connsiteX0" fmla="*/ 0 w 429653"/>
                      <a:gd name="connsiteY0" fmla="*/ 214827 h 429653"/>
                      <a:gd name="connsiteX1" fmla="*/ 214827 w 429653"/>
                      <a:gd name="connsiteY1" fmla="*/ 0 h 429653"/>
                      <a:gd name="connsiteX2" fmla="*/ 429654 w 429653"/>
                      <a:gd name="connsiteY2" fmla="*/ 214827 h 429653"/>
                      <a:gd name="connsiteX3" fmla="*/ 214827 w 429653"/>
                      <a:gd name="connsiteY3" fmla="*/ 429654 h 429653"/>
                      <a:gd name="connsiteX4" fmla="*/ 0 w 429653"/>
                      <a:gd name="connsiteY4" fmla="*/ 214827 h 429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9653" h="429653" extrusionOk="0">
                        <a:moveTo>
                          <a:pt x="0" y="214827"/>
                        </a:moveTo>
                        <a:cubicBezTo>
                          <a:pt x="-20065" y="83804"/>
                          <a:pt x="83810" y="4643"/>
                          <a:pt x="214827" y="0"/>
                        </a:cubicBezTo>
                        <a:cubicBezTo>
                          <a:pt x="340440" y="1467"/>
                          <a:pt x="405564" y="96947"/>
                          <a:pt x="429654" y="214827"/>
                        </a:cubicBezTo>
                        <a:cubicBezTo>
                          <a:pt x="418122" y="344734"/>
                          <a:pt x="330764" y="444627"/>
                          <a:pt x="214827" y="429654"/>
                        </a:cubicBezTo>
                        <a:cubicBezTo>
                          <a:pt x="82471" y="422153"/>
                          <a:pt x="10478" y="338479"/>
                          <a:pt x="0" y="214827"/>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C00000"/>
                </a:solidFill>
                <a:latin typeface="Arial" panose="020B0604020202020204" pitchFamily="34" charset="0"/>
                <a:cs typeface="Arial" panose="020B0604020202020204" pitchFamily="34" charset="0"/>
              </a:rPr>
              <a:t>12</a:t>
            </a:r>
          </a:p>
        </p:txBody>
      </p:sp>
    </p:spTree>
    <p:extLst>
      <p:ext uri="{BB962C8B-B14F-4D97-AF65-F5344CB8AC3E}">
        <p14:creationId xmlns:p14="http://schemas.microsoft.com/office/powerpoint/2010/main" val="1833157467"/>
      </p:ext>
    </p:extLst>
  </p:cSld>
  <p:clrMapOvr>
    <a:masterClrMapping/>
  </p:clrMapOvr>
  <mc:AlternateContent xmlns:mc="http://schemas.openxmlformats.org/markup-compatibility/2006" xmlns:p14="http://schemas.microsoft.com/office/powerpoint/2010/main">
    <mc:Choice Requires="p14">
      <p:transition p14:dur="250">
        <p:push dir="u"/>
      </p:transition>
    </mc:Choice>
    <mc:Fallback xmlns="">
      <p:transition>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P spid="10" grpId="0" animBg="1"/>
      <p:bldP spid="12" grpId="0" animBg="1"/>
      <p:bldP spid="13" grpId="0" animBg="1"/>
      <p:bldP spid="17" grpId="0" animBg="1"/>
      <p:bldP spid="18" grpId="0" animBg="1"/>
      <p:bldP spid="19" grpId="0" animBg="1"/>
      <p:bldP spid="2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1AFAE2-7C30-FB82-DD3D-4AE3A5588FB9}"/>
            </a:ext>
          </a:extLst>
        </p:cNvPr>
        <p:cNvGrpSpPr/>
        <p:nvPr/>
      </p:nvGrpSpPr>
      <p:grpSpPr>
        <a:xfrm>
          <a:off x="0" y="0"/>
          <a:ext cx="0" cy="0"/>
          <a:chOff x="0" y="0"/>
          <a:chExt cx="0" cy="0"/>
        </a:xfrm>
      </p:grpSpPr>
      <p:pic>
        <p:nvPicPr>
          <p:cNvPr id="11" name="Picture 10" descr="A screenshot of a computer&#10;&#10;AI-generated content may be incorrect.">
            <a:extLst>
              <a:ext uri="{FF2B5EF4-FFF2-40B4-BE49-F238E27FC236}">
                <a16:creationId xmlns:a16="http://schemas.microsoft.com/office/drawing/2014/main" id="{ED36B176-4B6E-9848-2AA0-A8429263BBC5}"/>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a:xfrm>
            <a:off x="0" y="102018"/>
            <a:ext cx="12192000" cy="6653965"/>
          </a:xfrm>
          <a:prstGeom prst="rect">
            <a:avLst/>
          </a:prstGeom>
        </p:spPr>
      </p:pic>
      <p:sp>
        <p:nvSpPr>
          <p:cNvPr id="5" name="TextBox 4">
            <a:extLst>
              <a:ext uri="{FF2B5EF4-FFF2-40B4-BE49-F238E27FC236}">
                <a16:creationId xmlns:a16="http://schemas.microsoft.com/office/drawing/2014/main" id="{95E75C5F-EFF2-9826-6111-5C737C390343}"/>
              </a:ext>
            </a:extLst>
          </p:cNvPr>
          <p:cNvSpPr txBox="1"/>
          <p:nvPr/>
        </p:nvSpPr>
        <p:spPr>
          <a:xfrm>
            <a:off x="2698313" y="2536400"/>
            <a:ext cx="1390124" cy="369332"/>
          </a:xfrm>
          <a:prstGeom prst="rect">
            <a:avLst/>
          </a:prstGeom>
          <a:solidFill>
            <a:srgbClr val="FFFFFF">
              <a:alpha val="50196"/>
            </a:srgbClr>
          </a:solidFill>
        </p:spPr>
        <p:txBody>
          <a:bodyPr wrap="none" rtlCol="0">
            <a:spAutoFit/>
          </a:bodyPr>
          <a:lstStyle/>
          <a:p>
            <a:r>
              <a:rPr lang="en-US" dirty="0">
                <a:solidFill>
                  <a:srgbClr val="C00000"/>
                </a:solidFill>
                <a:latin typeface="Arial" panose="020B0604020202020204" pitchFamily="34" charset="0"/>
                <a:cs typeface="Arial" panose="020B0604020202020204" pitchFamily="34" charset="0"/>
              </a:rPr>
              <a:t>Select CCD</a:t>
            </a:r>
          </a:p>
        </p:txBody>
      </p:sp>
      <p:sp>
        <p:nvSpPr>
          <p:cNvPr id="6" name="Rounded Rectangle 5">
            <a:extLst>
              <a:ext uri="{FF2B5EF4-FFF2-40B4-BE49-F238E27FC236}">
                <a16:creationId xmlns:a16="http://schemas.microsoft.com/office/drawing/2014/main" id="{2930D41F-67F7-8BEA-AF2A-8BAAB762C842}"/>
              </a:ext>
            </a:extLst>
          </p:cNvPr>
          <p:cNvSpPr/>
          <p:nvPr/>
        </p:nvSpPr>
        <p:spPr>
          <a:xfrm>
            <a:off x="6079066" y="647906"/>
            <a:ext cx="731520" cy="347774"/>
          </a:xfrm>
          <a:prstGeom prst="roundRect">
            <a:avLst/>
          </a:prstGeom>
          <a:noFill/>
          <a:ln w="38100">
            <a:solidFill>
              <a:srgbClr val="C00000"/>
            </a:solidFill>
            <a:extLst>
              <a:ext uri="{C807C97D-BFC1-408E-A445-0C87EB9F89A2}">
                <ask:lineSketchStyleProps xmlns:ask="http://schemas.microsoft.com/office/drawing/2018/sketchyshapes" sd="1219033472">
                  <a:custGeom>
                    <a:avLst/>
                    <a:gdLst>
                      <a:gd name="connsiteX0" fmla="*/ 0 w 2588963"/>
                      <a:gd name="connsiteY0" fmla="*/ 190963 h 1145755"/>
                      <a:gd name="connsiteX1" fmla="*/ 190963 w 2588963"/>
                      <a:gd name="connsiteY1" fmla="*/ 0 h 1145755"/>
                      <a:gd name="connsiteX2" fmla="*/ 786863 w 2588963"/>
                      <a:gd name="connsiteY2" fmla="*/ 0 h 1145755"/>
                      <a:gd name="connsiteX3" fmla="*/ 1316552 w 2588963"/>
                      <a:gd name="connsiteY3" fmla="*/ 0 h 1145755"/>
                      <a:gd name="connsiteX4" fmla="*/ 1824170 w 2588963"/>
                      <a:gd name="connsiteY4" fmla="*/ 0 h 1145755"/>
                      <a:gd name="connsiteX5" fmla="*/ 2398000 w 2588963"/>
                      <a:gd name="connsiteY5" fmla="*/ 0 h 1145755"/>
                      <a:gd name="connsiteX6" fmla="*/ 2588963 w 2588963"/>
                      <a:gd name="connsiteY6" fmla="*/ 190963 h 1145755"/>
                      <a:gd name="connsiteX7" fmla="*/ 2588963 w 2588963"/>
                      <a:gd name="connsiteY7" fmla="*/ 572878 h 1145755"/>
                      <a:gd name="connsiteX8" fmla="*/ 2588963 w 2588963"/>
                      <a:gd name="connsiteY8" fmla="*/ 954792 h 1145755"/>
                      <a:gd name="connsiteX9" fmla="*/ 2398000 w 2588963"/>
                      <a:gd name="connsiteY9" fmla="*/ 1145755 h 1145755"/>
                      <a:gd name="connsiteX10" fmla="*/ 1846241 w 2588963"/>
                      <a:gd name="connsiteY10" fmla="*/ 1145755 h 1145755"/>
                      <a:gd name="connsiteX11" fmla="*/ 1316552 w 2588963"/>
                      <a:gd name="connsiteY11" fmla="*/ 1145755 h 1145755"/>
                      <a:gd name="connsiteX12" fmla="*/ 720652 w 2588963"/>
                      <a:gd name="connsiteY12" fmla="*/ 1145755 h 1145755"/>
                      <a:gd name="connsiteX13" fmla="*/ 190963 w 2588963"/>
                      <a:gd name="connsiteY13" fmla="*/ 1145755 h 1145755"/>
                      <a:gd name="connsiteX14" fmla="*/ 0 w 2588963"/>
                      <a:gd name="connsiteY14" fmla="*/ 954792 h 1145755"/>
                      <a:gd name="connsiteX15" fmla="*/ 0 w 2588963"/>
                      <a:gd name="connsiteY15" fmla="*/ 565239 h 1145755"/>
                      <a:gd name="connsiteX16" fmla="*/ 0 w 2588963"/>
                      <a:gd name="connsiteY16" fmla="*/ 190963 h 1145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88963" h="1145755" extrusionOk="0">
                        <a:moveTo>
                          <a:pt x="0" y="190963"/>
                        </a:moveTo>
                        <a:cubicBezTo>
                          <a:pt x="-19642" y="73381"/>
                          <a:pt x="63810" y="8139"/>
                          <a:pt x="190963" y="0"/>
                        </a:cubicBezTo>
                        <a:cubicBezTo>
                          <a:pt x="404701" y="16488"/>
                          <a:pt x="631357" y="25744"/>
                          <a:pt x="786863" y="0"/>
                        </a:cubicBezTo>
                        <a:cubicBezTo>
                          <a:pt x="942369" y="-25744"/>
                          <a:pt x="1108026" y="12593"/>
                          <a:pt x="1316552" y="0"/>
                        </a:cubicBezTo>
                        <a:cubicBezTo>
                          <a:pt x="1525078" y="-12593"/>
                          <a:pt x="1600126" y="21846"/>
                          <a:pt x="1824170" y="0"/>
                        </a:cubicBezTo>
                        <a:cubicBezTo>
                          <a:pt x="2048214" y="-21846"/>
                          <a:pt x="2250978" y="2646"/>
                          <a:pt x="2398000" y="0"/>
                        </a:cubicBezTo>
                        <a:cubicBezTo>
                          <a:pt x="2512083" y="-17734"/>
                          <a:pt x="2586178" y="85071"/>
                          <a:pt x="2588963" y="190963"/>
                        </a:cubicBezTo>
                        <a:cubicBezTo>
                          <a:pt x="2576471" y="333635"/>
                          <a:pt x="2602058" y="423114"/>
                          <a:pt x="2588963" y="572878"/>
                        </a:cubicBezTo>
                        <a:cubicBezTo>
                          <a:pt x="2575868" y="722642"/>
                          <a:pt x="2589192" y="859236"/>
                          <a:pt x="2588963" y="954792"/>
                        </a:cubicBezTo>
                        <a:cubicBezTo>
                          <a:pt x="2609461" y="1065186"/>
                          <a:pt x="2491436" y="1143809"/>
                          <a:pt x="2398000" y="1145755"/>
                        </a:cubicBezTo>
                        <a:cubicBezTo>
                          <a:pt x="2160851" y="1134117"/>
                          <a:pt x="2066390" y="1155217"/>
                          <a:pt x="1846241" y="1145755"/>
                        </a:cubicBezTo>
                        <a:cubicBezTo>
                          <a:pt x="1626092" y="1136293"/>
                          <a:pt x="1457693" y="1152976"/>
                          <a:pt x="1316552" y="1145755"/>
                        </a:cubicBezTo>
                        <a:cubicBezTo>
                          <a:pt x="1175411" y="1138534"/>
                          <a:pt x="957390" y="1164516"/>
                          <a:pt x="720652" y="1145755"/>
                        </a:cubicBezTo>
                        <a:cubicBezTo>
                          <a:pt x="483914" y="1126994"/>
                          <a:pt x="328567" y="1132729"/>
                          <a:pt x="190963" y="1145755"/>
                        </a:cubicBezTo>
                        <a:cubicBezTo>
                          <a:pt x="76206" y="1147281"/>
                          <a:pt x="-5630" y="1056373"/>
                          <a:pt x="0" y="954792"/>
                        </a:cubicBezTo>
                        <a:cubicBezTo>
                          <a:pt x="-7708" y="762122"/>
                          <a:pt x="4434" y="660787"/>
                          <a:pt x="0" y="565239"/>
                        </a:cubicBezTo>
                        <a:cubicBezTo>
                          <a:pt x="-4434" y="469691"/>
                          <a:pt x="8619" y="293560"/>
                          <a:pt x="0" y="190963"/>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8">
            <a:extLst>
              <a:ext uri="{FF2B5EF4-FFF2-40B4-BE49-F238E27FC236}">
                <a16:creationId xmlns:a16="http://schemas.microsoft.com/office/drawing/2014/main" id="{4AB8DF0E-855B-ED16-96CA-9380756698F4}"/>
              </a:ext>
            </a:extLst>
          </p:cNvPr>
          <p:cNvSpPr/>
          <p:nvPr/>
        </p:nvSpPr>
        <p:spPr>
          <a:xfrm>
            <a:off x="2235199" y="2993171"/>
            <a:ext cx="1693334" cy="308827"/>
          </a:xfrm>
          <a:prstGeom prst="roundRect">
            <a:avLst/>
          </a:prstGeom>
          <a:noFill/>
          <a:ln w="38100">
            <a:solidFill>
              <a:srgbClr val="C00000"/>
            </a:solidFill>
            <a:extLst>
              <a:ext uri="{C807C97D-BFC1-408E-A445-0C87EB9F89A2}">
                <ask:lineSketchStyleProps xmlns:ask="http://schemas.microsoft.com/office/drawing/2018/sketchyshapes" sd="1219033472">
                  <a:custGeom>
                    <a:avLst/>
                    <a:gdLst>
                      <a:gd name="connsiteX0" fmla="*/ 0 w 2588963"/>
                      <a:gd name="connsiteY0" fmla="*/ 190963 h 1145755"/>
                      <a:gd name="connsiteX1" fmla="*/ 190963 w 2588963"/>
                      <a:gd name="connsiteY1" fmla="*/ 0 h 1145755"/>
                      <a:gd name="connsiteX2" fmla="*/ 786863 w 2588963"/>
                      <a:gd name="connsiteY2" fmla="*/ 0 h 1145755"/>
                      <a:gd name="connsiteX3" fmla="*/ 1316552 w 2588963"/>
                      <a:gd name="connsiteY3" fmla="*/ 0 h 1145755"/>
                      <a:gd name="connsiteX4" fmla="*/ 1824170 w 2588963"/>
                      <a:gd name="connsiteY4" fmla="*/ 0 h 1145755"/>
                      <a:gd name="connsiteX5" fmla="*/ 2398000 w 2588963"/>
                      <a:gd name="connsiteY5" fmla="*/ 0 h 1145755"/>
                      <a:gd name="connsiteX6" fmla="*/ 2588963 w 2588963"/>
                      <a:gd name="connsiteY6" fmla="*/ 190963 h 1145755"/>
                      <a:gd name="connsiteX7" fmla="*/ 2588963 w 2588963"/>
                      <a:gd name="connsiteY7" fmla="*/ 572878 h 1145755"/>
                      <a:gd name="connsiteX8" fmla="*/ 2588963 w 2588963"/>
                      <a:gd name="connsiteY8" fmla="*/ 954792 h 1145755"/>
                      <a:gd name="connsiteX9" fmla="*/ 2398000 w 2588963"/>
                      <a:gd name="connsiteY9" fmla="*/ 1145755 h 1145755"/>
                      <a:gd name="connsiteX10" fmla="*/ 1846241 w 2588963"/>
                      <a:gd name="connsiteY10" fmla="*/ 1145755 h 1145755"/>
                      <a:gd name="connsiteX11" fmla="*/ 1316552 w 2588963"/>
                      <a:gd name="connsiteY11" fmla="*/ 1145755 h 1145755"/>
                      <a:gd name="connsiteX12" fmla="*/ 720652 w 2588963"/>
                      <a:gd name="connsiteY12" fmla="*/ 1145755 h 1145755"/>
                      <a:gd name="connsiteX13" fmla="*/ 190963 w 2588963"/>
                      <a:gd name="connsiteY13" fmla="*/ 1145755 h 1145755"/>
                      <a:gd name="connsiteX14" fmla="*/ 0 w 2588963"/>
                      <a:gd name="connsiteY14" fmla="*/ 954792 h 1145755"/>
                      <a:gd name="connsiteX15" fmla="*/ 0 w 2588963"/>
                      <a:gd name="connsiteY15" fmla="*/ 565239 h 1145755"/>
                      <a:gd name="connsiteX16" fmla="*/ 0 w 2588963"/>
                      <a:gd name="connsiteY16" fmla="*/ 190963 h 1145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88963" h="1145755" extrusionOk="0">
                        <a:moveTo>
                          <a:pt x="0" y="190963"/>
                        </a:moveTo>
                        <a:cubicBezTo>
                          <a:pt x="-19642" y="73381"/>
                          <a:pt x="63810" y="8139"/>
                          <a:pt x="190963" y="0"/>
                        </a:cubicBezTo>
                        <a:cubicBezTo>
                          <a:pt x="404701" y="16488"/>
                          <a:pt x="631357" y="25744"/>
                          <a:pt x="786863" y="0"/>
                        </a:cubicBezTo>
                        <a:cubicBezTo>
                          <a:pt x="942369" y="-25744"/>
                          <a:pt x="1108026" y="12593"/>
                          <a:pt x="1316552" y="0"/>
                        </a:cubicBezTo>
                        <a:cubicBezTo>
                          <a:pt x="1525078" y="-12593"/>
                          <a:pt x="1600126" y="21846"/>
                          <a:pt x="1824170" y="0"/>
                        </a:cubicBezTo>
                        <a:cubicBezTo>
                          <a:pt x="2048214" y="-21846"/>
                          <a:pt x="2250978" y="2646"/>
                          <a:pt x="2398000" y="0"/>
                        </a:cubicBezTo>
                        <a:cubicBezTo>
                          <a:pt x="2512083" y="-17734"/>
                          <a:pt x="2586178" y="85071"/>
                          <a:pt x="2588963" y="190963"/>
                        </a:cubicBezTo>
                        <a:cubicBezTo>
                          <a:pt x="2576471" y="333635"/>
                          <a:pt x="2602058" y="423114"/>
                          <a:pt x="2588963" y="572878"/>
                        </a:cubicBezTo>
                        <a:cubicBezTo>
                          <a:pt x="2575868" y="722642"/>
                          <a:pt x="2589192" y="859236"/>
                          <a:pt x="2588963" y="954792"/>
                        </a:cubicBezTo>
                        <a:cubicBezTo>
                          <a:pt x="2609461" y="1065186"/>
                          <a:pt x="2491436" y="1143809"/>
                          <a:pt x="2398000" y="1145755"/>
                        </a:cubicBezTo>
                        <a:cubicBezTo>
                          <a:pt x="2160851" y="1134117"/>
                          <a:pt x="2066390" y="1155217"/>
                          <a:pt x="1846241" y="1145755"/>
                        </a:cubicBezTo>
                        <a:cubicBezTo>
                          <a:pt x="1626092" y="1136293"/>
                          <a:pt x="1457693" y="1152976"/>
                          <a:pt x="1316552" y="1145755"/>
                        </a:cubicBezTo>
                        <a:cubicBezTo>
                          <a:pt x="1175411" y="1138534"/>
                          <a:pt x="957390" y="1164516"/>
                          <a:pt x="720652" y="1145755"/>
                        </a:cubicBezTo>
                        <a:cubicBezTo>
                          <a:pt x="483914" y="1126994"/>
                          <a:pt x="328567" y="1132729"/>
                          <a:pt x="190963" y="1145755"/>
                        </a:cubicBezTo>
                        <a:cubicBezTo>
                          <a:pt x="76206" y="1147281"/>
                          <a:pt x="-5630" y="1056373"/>
                          <a:pt x="0" y="954792"/>
                        </a:cubicBezTo>
                        <a:cubicBezTo>
                          <a:pt x="-7708" y="762122"/>
                          <a:pt x="4434" y="660787"/>
                          <a:pt x="0" y="565239"/>
                        </a:cubicBezTo>
                        <a:cubicBezTo>
                          <a:pt x="-4434" y="469691"/>
                          <a:pt x="8619" y="293560"/>
                          <a:pt x="0" y="190963"/>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9">
            <a:extLst>
              <a:ext uri="{FF2B5EF4-FFF2-40B4-BE49-F238E27FC236}">
                <a16:creationId xmlns:a16="http://schemas.microsoft.com/office/drawing/2014/main" id="{39ADB544-C16D-4417-2200-B9EC262284D5}"/>
              </a:ext>
            </a:extLst>
          </p:cNvPr>
          <p:cNvSpPr/>
          <p:nvPr/>
        </p:nvSpPr>
        <p:spPr>
          <a:xfrm>
            <a:off x="4131733" y="3043971"/>
            <a:ext cx="431800" cy="308827"/>
          </a:xfrm>
          <a:prstGeom prst="roundRect">
            <a:avLst/>
          </a:prstGeom>
          <a:noFill/>
          <a:ln w="38100">
            <a:solidFill>
              <a:srgbClr val="C00000"/>
            </a:solidFill>
            <a:extLst>
              <a:ext uri="{C807C97D-BFC1-408E-A445-0C87EB9F89A2}">
                <ask:lineSketchStyleProps xmlns:ask="http://schemas.microsoft.com/office/drawing/2018/sketchyshapes" sd="1219033472">
                  <a:custGeom>
                    <a:avLst/>
                    <a:gdLst>
                      <a:gd name="connsiteX0" fmla="*/ 0 w 2588963"/>
                      <a:gd name="connsiteY0" fmla="*/ 190963 h 1145755"/>
                      <a:gd name="connsiteX1" fmla="*/ 190963 w 2588963"/>
                      <a:gd name="connsiteY1" fmla="*/ 0 h 1145755"/>
                      <a:gd name="connsiteX2" fmla="*/ 786863 w 2588963"/>
                      <a:gd name="connsiteY2" fmla="*/ 0 h 1145755"/>
                      <a:gd name="connsiteX3" fmla="*/ 1316552 w 2588963"/>
                      <a:gd name="connsiteY3" fmla="*/ 0 h 1145755"/>
                      <a:gd name="connsiteX4" fmla="*/ 1824170 w 2588963"/>
                      <a:gd name="connsiteY4" fmla="*/ 0 h 1145755"/>
                      <a:gd name="connsiteX5" fmla="*/ 2398000 w 2588963"/>
                      <a:gd name="connsiteY5" fmla="*/ 0 h 1145755"/>
                      <a:gd name="connsiteX6" fmla="*/ 2588963 w 2588963"/>
                      <a:gd name="connsiteY6" fmla="*/ 190963 h 1145755"/>
                      <a:gd name="connsiteX7" fmla="*/ 2588963 w 2588963"/>
                      <a:gd name="connsiteY7" fmla="*/ 572878 h 1145755"/>
                      <a:gd name="connsiteX8" fmla="*/ 2588963 w 2588963"/>
                      <a:gd name="connsiteY8" fmla="*/ 954792 h 1145755"/>
                      <a:gd name="connsiteX9" fmla="*/ 2398000 w 2588963"/>
                      <a:gd name="connsiteY9" fmla="*/ 1145755 h 1145755"/>
                      <a:gd name="connsiteX10" fmla="*/ 1846241 w 2588963"/>
                      <a:gd name="connsiteY10" fmla="*/ 1145755 h 1145755"/>
                      <a:gd name="connsiteX11" fmla="*/ 1316552 w 2588963"/>
                      <a:gd name="connsiteY11" fmla="*/ 1145755 h 1145755"/>
                      <a:gd name="connsiteX12" fmla="*/ 720652 w 2588963"/>
                      <a:gd name="connsiteY12" fmla="*/ 1145755 h 1145755"/>
                      <a:gd name="connsiteX13" fmla="*/ 190963 w 2588963"/>
                      <a:gd name="connsiteY13" fmla="*/ 1145755 h 1145755"/>
                      <a:gd name="connsiteX14" fmla="*/ 0 w 2588963"/>
                      <a:gd name="connsiteY14" fmla="*/ 954792 h 1145755"/>
                      <a:gd name="connsiteX15" fmla="*/ 0 w 2588963"/>
                      <a:gd name="connsiteY15" fmla="*/ 565239 h 1145755"/>
                      <a:gd name="connsiteX16" fmla="*/ 0 w 2588963"/>
                      <a:gd name="connsiteY16" fmla="*/ 190963 h 1145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88963" h="1145755" extrusionOk="0">
                        <a:moveTo>
                          <a:pt x="0" y="190963"/>
                        </a:moveTo>
                        <a:cubicBezTo>
                          <a:pt x="-19642" y="73381"/>
                          <a:pt x="63810" y="8139"/>
                          <a:pt x="190963" y="0"/>
                        </a:cubicBezTo>
                        <a:cubicBezTo>
                          <a:pt x="404701" y="16488"/>
                          <a:pt x="631357" y="25744"/>
                          <a:pt x="786863" y="0"/>
                        </a:cubicBezTo>
                        <a:cubicBezTo>
                          <a:pt x="942369" y="-25744"/>
                          <a:pt x="1108026" y="12593"/>
                          <a:pt x="1316552" y="0"/>
                        </a:cubicBezTo>
                        <a:cubicBezTo>
                          <a:pt x="1525078" y="-12593"/>
                          <a:pt x="1600126" y="21846"/>
                          <a:pt x="1824170" y="0"/>
                        </a:cubicBezTo>
                        <a:cubicBezTo>
                          <a:pt x="2048214" y="-21846"/>
                          <a:pt x="2250978" y="2646"/>
                          <a:pt x="2398000" y="0"/>
                        </a:cubicBezTo>
                        <a:cubicBezTo>
                          <a:pt x="2512083" y="-17734"/>
                          <a:pt x="2586178" y="85071"/>
                          <a:pt x="2588963" y="190963"/>
                        </a:cubicBezTo>
                        <a:cubicBezTo>
                          <a:pt x="2576471" y="333635"/>
                          <a:pt x="2602058" y="423114"/>
                          <a:pt x="2588963" y="572878"/>
                        </a:cubicBezTo>
                        <a:cubicBezTo>
                          <a:pt x="2575868" y="722642"/>
                          <a:pt x="2589192" y="859236"/>
                          <a:pt x="2588963" y="954792"/>
                        </a:cubicBezTo>
                        <a:cubicBezTo>
                          <a:pt x="2609461" y="1065186"/>
                          <a:pt x="2491436" y="1143809"/>
                          <a:pt x="2398000" y="1145755"/>
                        </a:cubicBezTo>
                        <a:cubicBezTo>
                          <a:pt x="2160851" y="1134117"/>
                          <a:pt x="2066390" y="1155217"/>
                          <a:pt x="1846241" y="1145755"/>
                        </a:cubicBezTo>
                        <a:cubicBezTo>
                          <a:pt x="1626092" y="1136293"/>
                          <a:pt x="1457693" y="1152976"/>
                          <a:pt x="1316552" y="1145755"/>
                        </a:cubicBezTo>
                        <a:cubicBezTo>
                          <a:pt x="1175411" y="1138534"/>
                          <a:pt x="957390" y="1164516"/>
                          <a:pt x="720652" y="1145755"/>
                        </a:cubicBezTo>
                        <a:cubicBezTo>
                          <a:pt x="483914" y="1126994"/>
                          <a:pt x="328567" y="1132729"/>
                          <a:pt x="190963" y="1145755"/>
                        </a:cubicBezTo>
                        <a:cubicBezTo>
                          <a:pt x="76206" y="1147281"/>
                          <a:pt x="-5630" y="1056373"/>
                          <a:pt x="0" y="954792"/>
                        </a:cubicBezTo>
                        <a:cubicBezTo>
                          <a:pt x="-7708" y="762122"/>
                          <a:pt x="4434" y="660787"/>
                          <a:pt x="0" y="565239"/>
                        </a:cubicBezTo>
                        <a:cubicBezTo>
                          <a:pt x="-4434" y="469691"/>
                          <a:pt x="8619" y="293560"/>
                          <a:pt x="0" y="190963"/>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a:extLst>
              <a:ext uri="{FF2B5EF4-FFF2-40B4-BE49-F238E27FC236}">
                <a16:creationId xmlns:a16="http://schemas.microsoft.com/office/drawing/2014/main" id="{175B59AB-F716-76FB-8239-288B3B7E349D}"/>
              </a:ext>
            </a:extLst>
          </p:cNvPr>
          <p:cNvSpPr/>
          <p:nvPr/>
        </p:nvSpPr>
        <p:spPr>
          <a:xfrm>
            <a:off x="364066" y="3746704"/>
            <a:ext cx="1693334" cy="308827"/>
          </a:xfrm>
          <a:prstGeom prst="roundRect">
            <a:avLst/>
          </a:prstGeom>
          <a:noFill/>
          <a:ln w="38100">
            <a:solidFill>
              <a:srgbClr val="C00000"/>
            </a:solidFill>
            <a:extLst>
              <a:ext uri="{C807C97D-BFC1-408E-A445-0C87EB9F89A2}">
                <ask:lineSketchStyleProps xmlns:ask="http://schemas.microsoft.com/office/drawing/2018/sketchyshapes" sd="1219033472">
                  <a:custGeom>
                    <a:avLst/>
                    <a:gdLst>
                      <a:gd name="connsiteX0" fmla="*/ 0 w 2588963"/>
                      <a:gd name="connsiteY0" fmla="*/ 190963 h 1145755"/>
                      <a:gd name="connsiteX1" fmla="*/ 190963 w 2588963"/>
                      <a:gd name="connsiteY1" fmla="*/ 0 h 1145755"/>
                      <a:gd name="connsiteX2" fmla="*/ 786863 w 2588963"/>
                      <a:gd name="connsiteY2" fmla="*/ 0 h 1145755"/>
                      <a:gd name="connsiteX3" fmla="*/ 1316552 w 2588963"/>
                      <a:gd name="connsiteY3" fmla="*/ 0 h 1145755"/>
                      <a:gd name="connsiteX4" fmla="*/ 1824170 w 2588963"/>
                      <a:gd name="connsiteY4" fmla="*/ 0 h 1145755"/>
                      <a:gd name="connsiteX5" fmla="*/ 2398000 w 2588963"/>
                      <a:gd name="connsiteY5" fmla="*/ 0 h 1145755"/>
                      <a:gd name="connsiteX6" fmla="*/ 2588963 w 2588963"/>
                      <a:gd name="connsiteY6" fmla="*/ 190963 h 1145755"/>
                      <a:gd name="connsiteX7" fmla="*/ 2588963 w 2588963"/>
                      <a:gd name="connsiteY7" fmla="*/ 572878 h 1145755"/>
                      <a:gd name="connsiteX8" fmla="*/ 2588963 w 2588963"/>
                      <a:gd name="connsiteY8" fmla="*/ 954792 h 1145755"/>
                      <a:gd name="connsiteX9" fmla="*/ 2398000 w 2588963"/>
                      <a:gd name="connsiteY9" fmla="*/ 1145755 h 1145755"/>
                      <a:gd name="connsiteX10" fmla="*/ 1846241 w 2588963"/>
                      <a:gd name="connsiteY10" fmla="*/ 1145755 h 1145755"/>
                      <a:gd name="connsiteX11" fmla="*/ 1316552 w 2588963"/>
                      <a:gd name="connsiteY11" fmla="*/ 1145755 h 1145755"/>
                      <a:gd name="connsiteX12" fmla="*/ 720652 w 2588963"/>
                      <a:gd name="connsiteY12" fmla="*/ 1145755 h 1145755"/>
                      <a:gd name="connsiteX13" fmla="*/ 190963 w 2588963"/>
                      <a:gd name="connsiteY13" fmla="*/ 1145755 h 1145755"/>
                      <a:gd name="connsiteX14" fmla="*/ 0 w 2588963"/>
                      <a:gd name="connsiteY14" fmla="*/ 954792 h 1145755"/>
                      <a:gd name="connsiteX15" fmla="*/ 0 w 2588963"/>
                      <a:gd name="connsiteY15" fmla="*/ 565239 h 1145755"/>
                      <a:gd name="connsiteX16" fmla="*/ 0 w 2588963"/>
                      <a:gd name="connsiteY16" fmla="*/ 190963 h 1145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88963" h="1145755" extrusionOk="0">
                        <a:moveTo>
                          <a:pt x="0" y="190963"/>
                        </a:moveTo>
                        <a:cubicBezTo>
                          <a:pt x="-19642" y="73381"/>
                          <a:pt x="63810" y="8139"/>
                          <a:pt x="190963" y="0"/>
                        </a:cubicBezTo>
                        <a:cubicBezTo>
                          <a:pt x="404701" y="16488"/>
                          <a:pt x="631357" y="25744"/>
                          <a:pt x="786863" y="0"/>
                        </a:cubicBezTo>
                        <a:cubicBezTo>
                          <a:pt x="942369" y="-25744"/>
                          <a:pt x="1108026" y="12593"/>
                          <a:pt x="1316552" y="0"/>
                        </a:cubicBezTo>
                        <a:cubicBezTo>
                          <a:pt x="1525078" y="-12593"/>
                          <a:pt x="1600126" y="21846"/>
                          <a:pt x="1824170" y="0"/>
                        </a:cubicBezTo>
                        <a:cubicBezTo>
                          <a:pt x="2048214" y="-21846"/>
                          <a:pt x="2250978" y="2646"/>
                          <a:pt x="2398000" y="0"/>
                        </a:cubicBezTo>
                        <a:cubicBezTo>
                          <a:pt x="2512083" y="-17734"/>
                          <a:pt x="2586178" y="85071"/>
                          <a:pt x="2588963" y="190963"/>
                        </a:cubicBezTo>
                        <a:cubicBezTo>
                          <a:pt x="2576471" y="333635"/>
                          <a:pt x="2602058" y="423114"/>
                          <a:pt x="2588963" y="572878"/>
                        </a:cubicBezTo>
                        <a:cubicBezTo>
                          <a:pt x="2575868" y="722642"/>
                          <a:pt x="2589192" y="859236"/>
                          <a:pt x="2588963" y="954792"/>
                        </a:cubicBezTo>
                        <a:cubicBezTo>
                          <a:pt x="2609461" y="1065186"/>
                          <a:pt x="2491436" y="1143809"/>
                          <a:pt x="2398000" y="1145755"/>
                        </a:cubicBezTo>
                        <a:cubicBezTo>
                          <a:pt x="2160851" y="1134117"/>
                          <a:pt x="2066390" y="1155217"/>
                          <a:pt x="1846241" y="1145755"/>
                        </a:cubicBezTo>
                        <a:cubicBezTo>
                          <a:pt x="1626092" y="1136293"/>
                          <a:pt x="1457693" y="1152976"/>
                          <a:pt x="1316552" y="1145755"/>
                        </a:cubicBezTo>
                        <a:cubicBezTo>
                          <a:pt x="1175411" y="1138534"/>
                          <a:pt x="957390" y="1164516"/>
                          <a:pt x="720652" y="1145755"/>
                        </a:cubicBezTo>
                        <a:cubicBezTo>
                          <a:pt x="483914" y="1126994"/>
                          <a:pt x="328567" y="1132729"/>
                          <a:pt x="190963" y="1145755"/>
                        </a:cubicBezTo>
                        <a:cubicBezTo>
                          <a:pt x="76206" y="1147281"/>
                          <a:pt x="-5630" y="1056373"/>
                          <a:pt x="0" y="954792"/>
                        </a:cubicBezTo>
                        <a:cubicBezTo>
                          <a:pt x="-7708" y="762122"/>
                          <a:pt x="4434" y="660787"/>
                          <a:pt x="0" y="565239"/>
                        </a:cubicBezTo>
                        <a:cubicBezTo>
                          <a:pt x="-4434" y="469691"/>
                          <a:pt x="8619" y="293560"/>
                          <a:pt x="0" y="190963"/>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5A8D7076-A485-624B-4BC5-19C6B74380CD}"/>
              </a:ext>
            </a:extLst>
          </p:cNvPr>
          <p:cNvSpPr>
            <a:spLocks noChangeAspect="1"/>
          </p:cNvSpPr>
          <p:nvPr/>
        </p:nvSpPr>
        <p:spPr>
          <a:xfrm>
            <a:off x="1832185" y="2538186"/>
            <a:ext cx="806027" cy="365760"/>
          </a:xfrm>
          <a:prstGeom prst="ellipse">
            <a:avLst/>
          </a:prstGeom>
          <a:noFill/>
          <a:ln w="38100">
            <a:solidFill>
              <a:srgbClr val="C00000"/>
            </a:solidFill>
            <a:extLst>
              <a:ext uri="{C807C97D-BFC1-408E-A445-0C87EB9F89A2}">
                <ask:lineSketchStyleProps xmlns:ask="http://schemas.microsoft.com/office/drawing/2018/sketchyshapes" sd="1219033472">
                  <a:custGeom>
                    <a:avLst/>
                    <a:gdLst>
                      <a:gd name="connsiteX0" fmla="*/ 0 w 429653"/>
                      <a:gd name="connsiteY0" fmla="*/ 214827 h 429653"/>
                      <a:gd name="connsiteX1" fmla="*/ 214827 w 429653"/>
                      <a:gd name="connsiteY1" fmla="*/ 0 h 429653"/>
                      <a:gd name="connsiteX2" fmla="*/ 429654 w 429653"/>
                      <a:gd name="connsiteY2" fmla="*/ 214827 h 429653"/>
                      <a:gd name="connsiteX3" fmla="*/ 214827 w 429653"/>
                      <a:gd name="connsiteY3" fmla="*/ 429654 h 429653"/>
                      <a:gd name="connsiteX4" fmla="*/ 0 w 429653"/>
                      <a:gd name="connsiteY4" fmla="*/ 214827 h 429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9653" h="429653" extrusionOk="0">
                        <a:moveTo>
                          <a:pt x="0" y="214827"/>
                        </a:moveTo>
                        <a:cubicBezTo>
                          <a:pt x="-20065" y="83804"/>
                          <a:pt x="83810" y="4643"/>
                          <a:pt x="214827" y="0"/>
                        </a:cubicBezTo>
                        <a:cubicBezTo>
                          <a:pt x="340440" y="1467"/>
                          <a:pt x="405564" y="96947"/>
                          <a:pt x="429654" y="214827"/>
                        </a:cubicBezTo>
                        <a:cubicBezTo>
                          <a:pt x="418122" y="344734"/>
                          <a:pt x="330764" y="444627"/>
                          <a:pt x="214827" y="429654"/>
                        </a:cubicBezTo>
                        <a:cubicBezTo>
                          <a:pt x="82471" y="422153"/>
                          <a:pt x="10478" y="338479"/>
                          <a:pt x="0" y="214827"/>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C00000"/>
                </a:solidFill>
                <a:latin typeface="Arial" panose="020B0604020202020204" pitchFamily="34" charset="0"/>
                <a:cs typeface="Arial" panose="020B0604020202020204" pitchFamily="34" charset="0"/>
              </a:rPr>
              <a:t>14</a:t>
            </a:r>
          </a:p>
        </p:txBody>
      </p:sp>
      <p:sp>
        <p:nvSpPr>
          <p:cNvPr id="16" name="TextBox 15">
            <a:extLst>
              <a:ext uri="{FF2B5EF4-FFF2-40B4-BE49-F238E27FC236}">
                <a16:creationId xmlns:a16="http://schemas.microsoft.com/office/drawing/2014/main" id="{0911845B-88D1-E15C-D9E3-E481C6942D46}"/>
              </a:ext>
            </a:extLst>
          </p:cNvPr>
          <p:cNvSpPr txBox="1"/>
          <p:nvPr/>
        </p:nvSpPr>
        <p:spPr>
          <a:xfrm>
            <a:off x="6669180" y="1088602"/>
            <a:ext cx="2467342" cy="369332"/>
          </a:xfrm>
          <a:prstGeom prst="rect">
            <a:avLst/>
          </a:prstGeom>
          <a:solidFill>
            <a:srgbClr val="FFFFFF">
              <a:alpha val="50196"/>
            </a:srgbClr>
          </a:solidFill>
        </p:spPr>
        <p:txBody>
          <a:bodyPr wrap="none" rtlCol="0">
            <a:spAutoFit/>
          </a:bodyPr>
          <a:lstStyle/>
          <a:p>
            <a:r>
              <a:rPr lang="en-US" dirty="0">
                <a:solidFill>
                  <a:srgbClr val="C00000"/>
                </a:solidFill>
                <a:latin typeface="Arial" panose="020B0604020202020204" pitchFamily="34" charset="0"/>
                <a:cs typeface="Arial" panose="020B0604020202020204" pitchFamily="34" charset="0"/>
              </a:rPr>
              <a:t>Add the second ligand</a:t>
            </a:r>
          </a:p>
        </p:txBody>
      </p:sp>
      <p:sp>
        <p:nvSpPr>
          <p:cNvPr id="17" name="TextBox 16">
            <a:extLst>
              <a:ext uri="{FF2B5EF4-FFF2-40B4-BE49-F238E27FC236}">
                <a16:creationId xmlns:a16="http://schemas.microsoft.com/office/drawing/2014/main" id="{E1220AE4-FA18-CE45-C282-2CA620562ED0}"/>
              </a:ext>
            </a:extLst>
          </p:cNvPr>
          <p:cNvSpPr txBox="1"/>
          <p:nvPr/>
        </p:nvSpPr>
        <p:spPr>
          <a:xfrm>
            <a:off x="5509245" y="3044400"/>
            <a:ext cx="2980303" cy="369332"/>
          </a:xfrm>
          <a:prstGeom prst="rect">
            <a:avLst/>
          </a:prstGeom>
          <a:solidFill>
            <a:srgbClr val="FFFFFF">
              <a:alpha val="50196"/>
            </a:srgbClr>
          </a:solidFill>
        </p:spPr>
        <p:txBody>
          <a:bodyPr wrap="none" rtlCol="0">
            <a:spAutoFit/>
          </a:bodyPr>
          <a:lstStyle/>
          <a:p>
            <a:r>
              <a:rPr lang="en-US" dirty="0">
                <a:solidFill>
                  <a:srgbClr val="C00000"/>
                </a:solidFill>
                <a:latin typeface="Arial" panose="020B0604020202020204" pitchFamily="34" charset="0"/>
                <a:cs typeface="Arial" panose="020B0604020202020204" pitchFamily="34" charset="0"/>
              </a:rPr>
              <a:t>Add magnesium CCD code</a:t>
            </a:r>
          </a:p>
        </p:txBody>
      </p:sp>
      <p:sp>
        <p:nvSpPr>
          <p:cNvPr id="18" name="Oval 17">
            <a:extLst>
              <a:ext uri="{FF2B5EF4-FFF2-40B4-BE49-F238E27FC236}">
                <a16:creationId xmlns:a16="http://schemas.microsoft.com/office/drawing/2014/main" id="{8225BB60-FE2E-CAAC-FE9B-4A8475A933E4}"/>
              </a:ext>
            </a:extLst>
          </p:cNvPr>
          <p:cNvSpPr>
            <a:spLocks noChangeAspect="1"/>
          </p:cNvSpPr>
          <p:nvPr/>
        </p:nvSpPr>
        <p:spPr>
          <a:xfrm>
            <a:off x="4668518" y="3046186"/>
            <a:ext cx="806027" cy="365760"/>
          </a:xfrm>
          <a:prstGeom prst="ellipse">
            <a:avLst/>
          </a:prstGeom>
          <a:noFill/>
          <a:ln w="38100">
            <a:solidFill>
              <a:srgbClr val="C00000"/>
            </a:solidFill>
            <a:extLst>
              <a:ext uri="{C807C97D-BFC1-408E-A445-0C87EB9F89A2}">
                <ask:lineSketchStyleProps xmlns:ask="http://schemas.microsoft.com/office/drawing/2018/sketchyshapes" sd="1219033472">
                  <a:custGeom>
                    <a:avLst/>
                    <a:gdLst>
                      <a:gd name="connsiteX0" fmla="*/ 0 w 429653"/>
                      <a:gd name="connsiteY0" fmla="*/ 214827 h 429653"/>
                      <a:gd name="connsiteX1" fmla="*/ 214827 w 429653"/>
                      <a:gd name="connsiteY1" fmla="*/ 0 h 429653"/>
                      <a:gd name="connsiteX2" fmla="*/ 429654 w 429653"/>
                      <a:gd name="connsiteY2" fmla="*/ 214827 h 429653"/>
                      <a:gd name="connsiteX3" fmla="*/ 214827 w 429653"/>
                      <a:gd name="connsiteY3" fmla="*/ 429654 h 429653"/>
                      <a:gd name="connsiteX4" fmla="*/ 0 w 429653"/>
                      <a:gd name="connsiteY4" fmla="*/ 214827 h 429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9653" h="429653" extrusionOk="0">
                        <a:moveTo>
                          <a:pt x="0" y="214827"/>
                        </a:moveTo>
                        <a:cubicBezTo>
                          <a:pt x="-20065" y="83804"/>
                          <a:pt x="83810" y="4643"/>
                          <a:pt x="214827" y="0"/>
                        </a:cubicBezTo>
                        <a:cubicBezTo>
                          <a:pt x="340440" y="1467"/>
                          <a:pt x="405564" y="96947"/>
                          <a:pt x="429654" y="214827"/>
                        </a:cubicBezTo>
                        <a:cubicBezTo>
                          <a:pt x="418122" y="344734"/>
                          <a:pt x="330764" y="444627"/>
                          <a:pt x="214827" y="429654"/>
                        </a:cubicBezTo>
                        <a:cubicBezTo>
                          <a:pt x="82471" y="422153"/>
                          <a:pt x="10478" y="338479"/>
                          <a:pt x="0" y="214827"/>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C00000"/>
                </a:solidFill>
                <a:latin typeface="Arial" panose="020B0604020202020204" pitchFamily="34" charset="0"/>
                <a:cs typeface="Arial" panose="020B0604020202020204" pitchFamily="34" charset="0"/>
              </a:rPr>
              <a:t>15</a:t>
            </a:r>
          </a:p>
        </p:txBody>
      </p:sp>
      <p:sp>
        <p:nvSpPr>
          <p:cNvPr id="19" name="TextBox 18">
            <a:extLst>
              <a:ext uri="{FF2B5EF4-FFF2-40B4-BE49-F238E27FC236}">
                <a16:creationId xmlns:a16="http://schemas.microsoft.com/office/drawing/2014/main" id="{5FF29F63-A518-B916-97BB-65B8D932A1DA}"/>
              </a:ext>
            </a:extLst>
          </p:cNvPr>
          <p:cNvSpPr txBox="1"/>
          <p:nvPr/>
        </p:nvSpPr>
        <p:spPr>
          <a:xfrm>
            <a:off x="1064246" y="4195867"/>
            <a:ext cx="2172454" cy="369332"/>
          </a:xfrm>
          <a:prstGeom prst="rect">
            <a:avLst/>
          </a:prstGeom>
          <a:solidFill>
            <a:srgbClr val="FFFFFF">
              <a:alpha val="50196"/>
            </a:srgbClr>
          </a:solidFill>
        </p:spPr>
        <p:txBody>
          <a:bodyPr wrap="none" rtlCol="0">
            <a:spAutoFit/>
          </a:bodyPr>
          <a:lstStyle/>
          <a:p>
            <a:r>
              <a:rPr lang="en-US" dirty="0">
                <a:solidFill>
                  <a:srgbClr val="C00000"/>
                </a:solidFill>
                <a:latin typeface="Arial" panose="020B0604020202020204" pitchFamily="34" charset="0"/>
                <a:cs typeface="Arial" panose="020B0604020202020204" pitchFamily="34" charset="0"/>
              </a:rPr>
              <a:t>Toggle count to two</a:t>
            </a:r>
          </a:p>
        </p:txBody>
      </p:sp>
      <p:sp>
        <p:nvSpPr>
          <p:cNvPr id="20" name="Oval 19">
            <a:extLst>
              <a:ext uri="{FF2B5EF4-FFF2-40B4-BE49-F238E27FC236}">
                <a16:creationId xmlns:a16="http://schemas.microsoft.com/office/drawing/2014/main" id="{17E2011C-6CBD-4119-6322-76D362BC4551}"/>
              </a:ext>
            </a:extLst>
          </p:cNvPr>
          <p:cNvSpPr>
            <a:spLocks noChangeAspect="1"/>
          </p:cNvSpPr>
          <p:nvPr/>
        </p:nvSpPr>
        <p:spPr>
          <a:xfrm>
            <a:off x="198118" y="4197653"/>
            <a:ext cx="806027" cy="365760"/>
          </a:xfrm>
          <a:prstGeom prst="ellipse">
            <a:avLst/>
          </a:prstGeom>
          <a:noFill/>
          <a:ln w="38100">
            <a:solidFill>
              <a:srgbClr val="C00000"/>
            </a:solidFill>
            <a:extLst>
              <a:ext uri="{C807C97D-BFC1-408E-A445-0C87EB9F89A2}">
                <ask:lineSketchStyleProps xmlns:ask="http://schemas.microsoft.com/office/drawing/2018/sketchyshapes" sd="1219033472">
                  <a:custGeom>
                    <a:avLst/>
                    <a:gdLst>
                      <a:gd name="connsiteX0" fmla="*/ 0 w 429653"/>
                      <a:gd name="connsiteY0" fmla="*/ 214827 h 429653"/>
                      <a:gd name="connsiteX1" fmla="*/ 214827 w 429653"/>
                      <a:gd name="connsiteY1" fmla="*/ 0 h 429653"/>
                      <a:gd name="connsiteX2" fmla="*/ 429654 w 429653"/>
                      <a:gd name="connsiteY2" fmla="*/ 214827 h 429653"/>
                      <a:gd name="connsiteX3" fmla="*/ 214827 w 429653"/>
                      <a:gd name="connsiteY3" fmla="*/ 429654 h 429653"/>
                      <a:gd name="connsiteX4" fmla="*/ 0 w 429653"/>
                      <a:gd name="connsiteY4" fmla="*/ 214827 h 429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9653" h="429653" extrusionOk="0">
                        <a:moveTo>
                          <a:pt x="0" y="214827"/>
                        </a:moveTo>
                        <a:cubicBezTo>
                          <a:pt x="-20065" y="83804"/>
                          <a:pt x="83810" y="4643"/>
                          <a:pt x="214827" y="0"/>
                        </a:cubicBezTo>
                        <a:cubicBezTo>
                          <a:pt x="340440" y="1467"/>
                          <a:pt x="405564" y="96947"/>
                          <a:pt x="429654" y="214827"/>
                        </a:cubicBezTo>
                        <a:cubicBezTo>
                          <a:pt x="418122" y="344734"/>
                          <a:pt x="330764" y="444627"/>
                          <a:pt x="214827" y="429654"/>
                        </a:cubicBezTo>
                        <a:cubicBezTo>
                          <a:pt x="82471" y="422153"/>
                          <a:pt x="10478" y="338479"/>
                          <a:pt x="0" y="214827"/>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C00000"/>
                </a:solidFill>
                <a:latin typeface="Arial" panose="020B0604020202020204" pitchFamily="34" charset="0"/>
                <a:cs typeface="Arial" panose="020B0604020202020204" pitchFamily="34" charset="0"/>
              </a:rPr>
              <a:t>16</a:t>
            </a:r>
          </a:p>
        </p:txBody>
      </p:sp>
      <p:sp>
        <p:nvSpPr>
          <p:cNvPr id="14" name="Oval 13">
            <a:extLst>
              <a:ext uri="{FF2B5EF4-FFF2-40B4-BE49-F238E27FC236}">
                <a16:creationId xmlns:a16="http://schemas.microsoft.com/office/drawing/2014/main" id="{5E6D683C-DE78-26D8-D4CA-062B2EDE694F}"/>
              </a:ext>
            </a:extLst>
          </p:cNvPr>
          <p:cNvSpPr>
            <a:spLocks noChangeAspect="1"/>
          </p:cNvSpPr>
          <p:nvPr/>
        </p:nvSpPr>
        <p:spPr>
          <a:xfrm>
            <a:off x="5902098" y="1088602"/>
            <a:ext cx="806027" cy="365760"/>
          </a:xfrm>
          <a:prstGeom prst="ellipse">
            <a:avLst/>
          </a:prstGeom>
          <a:noFill/>
          <a:ln w="38100">
            <a:solidFill>
              <a:srgbClr val="C00000"/>
            </a:solidFill>
            <a:extLst>
              <a:ext uri="{C807C97D-BFC1-408E-A445-0C87EB9F89A2}">
                <ask:lineSketchStyleProps xmlns:ask="http://schemas.microsoft.com/office/drawing/2018/sketchyshapes" sd="1219033472">
                  <a:custGeom>
                    <a:avLst/>
                    <a:gdLst>
                      <a:gd name="connsiteX0" fmla="*/ 0 w 429653"/>
                      <a:gd name="connsiteY0" fmla="*/ 214827 h 429653"/>
                      <a:gd name="connsiteX1" fmla="*/ 214827 w 429653"/>
                      <a:gd name="connsiteY1" fmla="*/ 0 h 429653"/>
                      <a:gd name="connsiteX2" fmla="*/ 429654 w 429653"/>
                      <a:gd name="connsiteY2" fmla="*/ 214827 h 429653"/>
                      <a:gd name="connsiteX3" fmla="*/ 214827 w 429653"/>
                      <a:gd name="connsiteY3" fmla="*/ 429654 h 429653"/>
                      <a:gd name="connsiteX4" fmla="*/ 0 w 429653"/>
                      <a:gd name="connsiteY4" fmla="*/ 214827 h 429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9653" h="429653" extrusionOk="0">
                        <a:moveTo>
                          <a:pt x="0" y="214827"/>
                        </a:moveTo>
                        <a:cubicBezTo>
                          <a:pt x="-20065" y="83804"/>
                          <a:pt x="83810" y="4643"/>
                          <a:pt x="214827" y="0"/>
                        </a:cubicBezTo>
                        <a:cubicBezTo>
                          <a:pt x="340440" y="1467"/>
                          <a:pt x="405564" y="96947"/>
                          <a:pt x="429654" y="214827"/>
                        </a:cubicBezTo>
                        <a:cubicBezTo>
                          <a:pt x="418122" y="344734"/>
                          <a:pt x="330764" y="444627"/>
                          <a:pt x="214827" y="429654"/>
                        </a:cubicBezTo>
                        <a:cubicBezTo>
                          <a:pt x="82471" y="422153"/>
                          <a:pt x="10478" y="338479"/>
                          <a:pt x="0" y="214827"/>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C00000"/>
                </a:solidFill>
                <a:latin typeface="Arial" panose="020B0604020202020204" pitchFamily="34" charset="0"/>
                <a:cs typeface="Arial" panose="020B0604020202020204" pitchFamily="34" charset="0"/>
              </a:rPr>
              <a:t>13</a:t>
            </a:r>
          </a:p>
        </p:txBody>
      </p:sp>
    </p:spTree>
    <p:extLst>
      <p:ext uri="{BB962C8B-B14F-4D97-AF65-F5344CB8AC3E}">
        <p14:creationId xmlns:p14="http://schemas.microsoft.com/office/powerpoint/2010/main" val="1731954443"/>
      </p:ext>
    </p:extLst>
  </p:cSld>
  <p:clrMapOvr>
    <a:masterClrMapping/>
  </p:clrMapOvr>
  <mc:AlternateContent xmlns:mc="http://schemas.openxmlformats.org/markup-compatibility/2006" xmlns:p14="http://schemas.microsoft.com/office/powerpoint/2010/main">
    <mc:Choice Requires="p14">
      <p:transition p14:dur="250">
        <p:push dir="u"/>
      </p:transition>
    </mc:Choice>
    <mc:Fallback xmlns="">
      <p:transition>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P spid="10" grpId="0" animBg="1"/>
      <p:bldP spid="12" grpId="0" animBg="1"/>
      <p:bldP spid="13" grpId="0" animBg="1"/>
      <p:bldP spid="17" grpId="0" animBg="1"/>
      <p:bldP spid="18" grpId="0" animBg="1"/>
      <p:bldP spid="19" grpId="0" animBg="1"/>
      <p:bldP spid="2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475CEF-1D94-63D6-AD8C-EDDC4557BC19}"/>
            </a:ext>
          </a:extLst>
        </p:cNvPr>
        <p:cNvGrpSpPr/>
        <p:nvPr/>
      </p:nvGrpSpPr>
      <p:grpSpPr>
        <a:xfrm>
          <a:off x="0" y="0"/>
          <a:ext cx="0" cy="0"/>
          <a:chOff x="0" y="0"/>
          <a:chExt cx="0" cy="0"/>
        </a:xfrm>
      </p:grpSpPr>
      <p:pic>
        <p:nvPicPr>
          <p:cNvPr id="10" name="Picture 9" descr="A screenshot of a computer&#10;&#10;AI-generated content may be incorrect.">
            <a:extLst>
              <a:ext uri="{FF2B5EF4-FFF2-40B4-BE49-F238E27FC236}">
                <a16:creationId xmlns:a16="http://schemas.microsoft.com/office/drawing/2014/main" id="{D11E3865-1D6F-E089-4B77-82149EB1D3B7}"/>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a:xfrm>
            <a:off x="0" y="847165"/>
            <a:ext cx="12192000" cy="5163671"/>
          </a:xfrm>
          <a:prstGeom prst="rect">
            <a:avLst/>
          </a:prstGeom>
        </p:spPr>
      </p:pic>
      <p:sp>
        <p:nvSpPr>
          <p:cNvPr id="11" name="Rounded Rectangle 10">
            <a:extLst>
              <a:ext uri="{FF2B5EF4-FFF2-40B4-BE49-F238E27FC236}">
                <a16:creationId xmlns:a16="http://schemas.microsoft.com/office/drawing/2014/main" id="{20142DDE-A98F-90DB-D03D-956E44D07203}"/>
              </a:ext>
            </a:extLst>
          </p:cNvPr>
          <p:cNvSpPr/>
          <p:nvPr/>
        </p:nvSpPr>
        <p:spPr>
          <a:xfrm>
            <a:off x="143220" y="2952520"/>
            <a:ext cx="2588963" cy="1145755"/>
          </a:xfrm>
          <a:prstGeom prst="roundRect">
            <a:avLst/>
          </a:prstGeom>
          <a:noFill/>
          <a:ln w="38100">
            <a:solidFill>
              <a:srgbClr val="C00000"/>
            </a:solidFill>
            <a:extLst>
              <a:ext uri="{C807C97D-BFC1-408E-A445-0C87EB9F89A2}">
                <ask:lineSketchStyleProps xmlns:ask="http://schemas.microsoft.com/office/drawing/2018/sketchyshapes" sd="1219033472">
                  <a:custGeom>
                    <a:avLst/>
                    <a:gdLst>
                      <a:gd name="connsiteX0" fmla="*/ 0 w 2588963"/>
                      <a:gd name="connsiteY0" fmla="*/ 190963 h 1145755"/>
                      <a:gd name="connsiteX1" fmla="*/ 190963 w 2588963"/>
                      <a:gd name="connsiteY1" fmla="*/ 0 h 1145755"/>
                      <a:gd name="connsiteX2" fmla="*/ 786863 w 2588963"/>
                      <a:gd name="connsiteY2" fmla="*/ 0 h 1145755"/>
                      <a:gd name="connsiteX3" fmla="*/ 1316552 w 2588963"/>
                      <a:gd name="connsiteY3" fmla="*/ 0 h 1145755"/>
                      <a:gd name="connsiteX4" fmla="*/ 1824170 w 2588963"/>
                      <a:gd name="connsiteY4" fmla="*/ 0 h 1145755"/>
                      <a:gd name="connsiteX5" fmla="*/ 2398000 w 2588963"/>
                      <a:gd name="connsiteY5" fmla="*/ 0 h 1145755"/>
                      <a:gd name="connsiteX6" fmla="*/ 2588963 w 2588963"/>
                      <a:gd name="connsiteY6" fmla="*/ 190963 h 1145755"/>
                      <a:gd name="connsiteX7" fmla="*/ 2588963 w 2588963"/>
                      <a:gd name="connsiteY7" fmla="*/ 572878 h 1145755"/>
                      <a:gd name="connsiteX8" fmla="*/ 2588963 w 2588963"/>
                      <a:gd name="connsiteY8" fmla="*/ 954792 h 1145755"/>
                      <a:gd name="connsiteX9" fmla="*/ 2398000 w 2588963"/>
                      <a:gd name="connsiteY9" fmla="*/ 1145755 h 1145755"/>
                      <a:gd name="connsiteX10" fmla="*/ 1846241 w 2588963"/>
                      <a:gd name="connsiteY10" fmla="*/ 1145755 h 1145755"/>
                      <a:gd name="connsiteX11" fmla="*/ 1316552 w 2588963"/>
                      <a:gd name="connsiteY11" fmla="*/ 1145755 h 1145755"/>
                      <a:gd name="connsiteX12" fmla="*/ 720652 w 2588963"/>
                      <a:gd name="connsiteY12" fmla="*/ 1145755 h 1145755"/>
                      <a:gd name="connsiteX13" fmla="*/ 190963 w 2588963"/>
                      <a:gd name="connsiteY13" fmla="*/ 1145755 h 1145755"/>
                      <a:gd name="connsiteX14" fmla="*/ 0 w 2588963"/>
                      <a:gd name="connsiteY14" fmla="*/ 954792 h 1145755"/>
                      <a:gd name="connsiteX15" fmla="*/ 0 w 2588963"/>
                      <a:gd name="connsiteY15" fmla="*/ 565239 h 1145755"/>
                      <a:gd name="connsiteX16" fmla="*/ 0 w 2588963"/>
                      <a:gd name="connsiteY16" fmla="*/ 190963 h 1145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88963" h="1145755" extrusionOk="0">
                        <a:moveTo>
                          <a:pt x="0" y="190963"/>
                        </a:moveTo>
                        <a:cubicBezTo>
                          <a:pt x="-19642" y="73381"/>
                          <a:pt x="63810" y="8139"/>
                          <a:pt x="190963" y="0"/>
                        </a:cubicBezTo>
                        <a:cubicBezTo>
                          <a:pt x="404701" y="16488"/>
                          <a:pt x="631357" y="25744"/>
                          <a:pt x="786863" y="0"/>
                        </a:cubicBezTo>
                        <a:cubicBezTo>
                          <a:pt x="942369" y="-25744"/>
                          <a:pt x="1108026" y="12593"/>
                          <a:pt x="1316552" y="0"/>
                        </a:cubicBezTo>
                        <a:cubicBezTo>
                          <a:pt x="1525078" y="-12593"/>
                          <a:pt x="1600126" y="21846"/>
                          <a:pt x="1824170" y="0"/>
                        </a:cubicBezTo>
                        <a:cubicBezTo>
                          <a:pt x="2048214" y="-21846"/>
                          <a:pt x="2250978" y="2646"/>
                          <a:pt x="2398000" y="0"/>
                        </a:cubicBezTo>
                        <a:cubicBezTo>
                          <a:pt x="2512083" y="-17734"/>
                          <a:pt x="2586178" y="85071"/>
                          <a:pt x="2588963" y="190963"/>
                        </a:cubicBezTo>
                        <a:cubicBezTo>
                          <a:pt x="2576471" y="333635"/>
                          <a:pt x="2602058" y="423114"/>
                          <a:pt x="2588963" y="572878"/>
                        </a:cubicBezTo>
                        <a:cubicBezTo>
                          <a:pt x="2575868" y="722642"/>
                          <a:pt x="2589192" y="859236"/>
                          <a:pt x="2588963" y="954792"/>
                        </a:cubicBezTo>
                        <a:cubicBezTo>
                          <a:pt x="2609461" y="1065186"/>
                          <a:pt x="2491436" y="1143809"/>
                          <a:pt x="2398000" y="1145755"/>
                        </a:cubicBezTo>
                        <a:cubicBezTo>
                          <a:pt x="2160851" y="1134117"/>
                          <a:pt x="2066390" y="1155217"/>
                          <a:pt x="1846241" y="1145755"/>
                        </a:cubicBezTo>
                        <a:cubicBezTo>
                          <a:pt x="1626092" y="1136293"/>
                          <a:pt x="1457693" y="1152976"/>
                          <a:pt x="1316552" y="1145755"/>
                        </a:cubicBezTo>
                        <a:cubicBezTo>
                          <a:pt x="1175411" y="1138534"/>
                          <a:pt x="957390" y="1164516"/>
                          <a:pt x="720652" y="1145755"/>
                        </a:cubicBezTo>
                        <a:cubicBezTo>
                          <a:pt x="483914" y="1126994"/>
                          <a:pt x="328567" y="1132729"/>
                          <a:pt x="190963" y="1145755"/>
                        </a:cubicBezTo>
                        <a:cubicBezTo>
                          <a:pt x="76206" y="1147281"/>
                          <a:pt x="-5630" y="1056373"/>
                          <a:pt x="0" y="954792"/>
                        </a:cubicBezTo>
                        <a:cubicBezTo>
                          <a:pt x="-7708" y="762122"/>
                          <a:pt x="4434" y="660787"/>
                          <a:pt x="0" y="565239"/>
                        </a:cubicBezTo>
                        <a:cubicBezTo>
                          <a:pt x="-4434" y="469691"/>
                          <a:pt x="8619" y="293560"/>
                          <a:pt x="0" y="190963"/>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D8B9942E-17FC-2813-D83B-D468E359D534}"/>
              </a:ext>
            </a:extLst>
          </p:cNvPr>
          <p:cNvSpPr>
            <a:spLocks noChangeAspect="1"/>
          </p:cNvSpPr>
          <p:nvPr/>
        </p:nvSpPr>
        <p:spPr>
          <a:xfrm>
            <a:off x="2262865" y="2471650"/>
            <a:ext cx="365760" cy="365760"/>
          </a:xfrm>
          <a:prstGeom prst="ellipse">
            <a:avLst/>
          </a:prstGeom>
          <a:noFill/>
          <a:ln w="38100">
            <a:solidFill>
              <a:srgbClr val="C00000"/>
            </a:solidFill>
            <a:extLst>
              <a:ext uri="{C807C97D-BFC1-408E-A445-0C87EB9F89A2}">
                <ask:lineSketchStyleProps xmlns:ask="http://schemas.microsoft.com/office/drawing/2018/sketchyshapes" sd="1219033472">
                  <a:custGeom>
                    <a:avLst/>
                    <a:gdLst>
                      <a:gd name="connsiteX0" fmla="*/ 0 w 429653"/>
                      <a:gd name="connsiteY0" fmla="*/ 214827 h 429653"/>
                      <a:gd name="connsiteX1" fmla="*/ 214827 w 429653"/>
                      <a:gd name="connsiteY1" fmla="*/ 0 h 429653"/>
                      <a:gd name="connsiteX2" fmla="*/ 429654 w 429653"/>
                      <a:gd name="connsiteY2" fmla="*/ 214827 h 429653"/>
                      <a:gd name="connsiteX3" fmla="*/ 214827 w 429653"/>
                      <a:gd name="connsiteY3" fmla="*/ 429654 h 429653"/>
                      <a:gd name="connsiteX4" fmla="*/ 0 w 429653"/>
                      <a:gd name="connsiteY4" fmla="*/ 214827 h 429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9653" h="429653" extrusionOk="0">
                        <a:moveTo>
                          <a:pt x="0" y="214827"/>
                        </a:moveTo>
                        <a:cubicBezTo>
                          <a:pt x="-20065" y="83804"/>
                          <a:pt x="83810" y="4643"/>
                          <a:pt x="214827" y="0"/>
                        </a:cubicBezTo>
                        <a:cubicBezTo>
                          <a:pt x="340440" y="1467"/>
                          <a:pt x="405564" y="96947"/>
                          <a:pt x="429654" y="214827"/>
                        </a:cubicBezTo>
                        <a:cubicBezTo>
                          <a:pt x="418122" y="344734"/>
                          <a:pt x="330764" y="444627"/>
                          <a:pt x="214827" y="429654"/>
                        </a:cubicBezTo>
                        <a:cubicBezTo>
                          <a:pt x="82471" y="422153"/>
                          <a:pt x="10478" y="338479"/>
                          <a:pt x="0" y="214827"/>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C00000"/>
                </a:solidFill>
                <a:latin typeface="Arial" panose="020B0604020202020204" pitchFamily="34" charset="0"/>
                <a:cs typeface="Arial" panose="020B0604020202020204" pitchFamily="34" charset="0"/>
              </a:rPr>
              <a:t>1</a:t>
            </a:r>
          </a:p>
        </p:txBody>
      </p:sp>
      <p:sp>
        <p:nvSpPr>
          <p:cNvPr id="19" name="Rounded Rectangle 18">
            <a:extLst>
              <a:ext uri="{FF2B5EF4-FFF2-40B4-BE49-F238E27FC236}">
                <a16:creationId xmlns:a16="http://schemas.microsoft.com/office/drawing/2014/main" id="{A9B9AE67-1DF5-DEDB-870C-25C299F12A35}"/>
              </a:ext>
            </a:extLst>
          </p:cNvPr>
          <p:cNvSpPr/>
          <p:nvPr/>
        </p:nvSpPr>
        <p:spPr>
          <a:xfrm>
            <a:off x="5504319" y="4335986"/>
            <a:ext cx="780925" cy="396788"/>
          </a:xfrm>
          <a:prstGeom prst="roundRect">
            <a:avLst/>
          </a:prstGeom>
          <a:noFill/>
          <a:ln w="38100">
            <a:solidFill>
              <a:srgbClr val="C00000"/>
            </a:solidFill>
            <a:extLst>
              <a:ext uri="{C807C97D-BFC1-408E-A445-0C87EB9F89A2}">
                <ask:lineSketchStyleProps xmlns:ask="http://schemas.microsoft.com/office/drawing/2018/sketchyshapes" sd="1219033472">
                  <a:custGeom>
                    <a:avLst/>
                    <a:gdLst>
                      <a:gd name="connsiteX0" fmla="*/ 0 w 2588963"/>
                      <a:gd name="connsiteY0" fmla="*/ 190963 h 1145755"/>
                      <a:gd name="connsiteX1" fmla="*/ 190963 w 2588963"/>
                      <a:gd name="connsiteY1" fmla="*/ 0 h 1145755"/>
                      <a:gd name="connsiteX2" fmla="*/ 786863 w 2588963"/>
                      <a:gd name="connsiteY2" fmla="*/ 0 h 1145755"/>
                      <a:gd name="connsiteX3" fmla="*/ 1316552 w 2588963"/>
                      <a:gd name="connsiteY3" fmla="*/ 0 h 1145755"/>
                      <a:gd name="connsiteX4" fmla="*/ 1824170 w 2588963"/>
                      <a:gd name="connsiteY4" fmla="*/ 0 h 1145755"/>
                      <a:gd name="connsiteX5" fmla="*/ 2398000 w 2588963"/>
                      <a:gd name="connsiteY5" fmla="*/ 0 h 1145755"/>
                      <a:gd name="connsiteX6" fmla="*/ 2588963 w 2588963"/>
                      <a:gd name="connsiteY6" fmla="*/ 190963 h 1145755"/>
                      <a:gd name="connsiteX7" fmla="*/ 2588963 w 2588963"/>
                      <a:gd name="connsiteY7" fmla="*/ 572878 h 1145755"/>
                      <a:gd name="connsiteX8" fmla="*/ 2588963 w 2588963"/>
                      <a:gd name="connsiteY8" fmla="*/ 954792 h 1145755"/>
                      <a:gd name="connsiteX9" fmla="*/ 2398000 w 2588963"/>
                      <a:gd name="connsiteY9" fmla="*/ 1145755 h 1145755"/>
                      <a:gd name="connsiteX10" fmla="*/ 1846241 w 2588963"/>
                      <a:gd name="connsiteY10" fmla="*/ 1145755 h 1145755"/>
                      <a:gd name="connsiteX11" fmla="*/ 1316552 w 2588963"/>
                      <a:gd name="connsiteY11" fmla="*/ 1145755 h 1145755"/>
                      <a:gd name="connsiteX12" fmla="*/ 720652 w 2588963"/>
                      <a:gd name="connsiteY12" fmla="*/ 1145755 h 1145755"/>
                      <a:gd name="connsiteX13" fmla="*/ 190963 w 2588963"/>
                      <a:gd name="connsiteY13" fmla="*/ 1145755 h 1145755"/>
                      <a:gd name="connsiteX14" fmla="*/ 0 w 2588963"/>
                      <a:gd name="connsiteY14" fmla="*/ 954792 h 1145755"/>
                      <a:gd name="connsiteX15" fmla="*/ 0 w 2588963"/>
                      <a:gd name="connsiteY15" fmla="*/ 565239 h 1145755"/>
                      <a:gd name="connsiteX16" fmla="*/ 0 w 2588963"/>
                      <a:gd name="connsiteY16" fmla="*/ 190963 h 1145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88963" h="1145755" extrusionOk="0">
                        <a:moveTo>
                          <a:pt x="0" y="190963"/>
                        </a:moveTo>
                        <a:cubicBezTo>
                          <a:pt x="-19642" y="73381"/>
                          <a:pt x="63810" y="8139"/>
                          <a:pt x="190963" y="0"/>
                        </a:cubicBezTo>
                        <a:cubicBezTo>
                          <a:pt x="404701" y="16488"/>
                          <a:pt x="631357" y="25744"/>
                          <a:pt x="786863" y="0"/>
                        </a:cubicBezTo>
                        <a:cubicBezTo>
                          <a:pt x="942369" y="-25744"/>
                          <a:pt x="1108026" y="12593"/>
                          <a:pt x="1316552" y="0"/>
                        </a:cubicBezTo>
                        <a:cubicBezTo>
                          <a:pt x="1525078" y="-12593"/>
                          <a:pt x="1600126" y="21846"/>
                          <a:pt x="1824170" y="0"/>
                        </a:cubicBezTo>
                        <a:cubicBezTo>
                          <a:pt x="2048214" y="-21846"/>
                          <a:pt x="2250978" y="2646"/>
                          <a:pt x="2398000" y="0"/>
                        </a:cubicBezTo>
                        <a:cubicBezTo>
                          <a:pt x="2512083" y="-17734"/>
                          <a:pt x="2586178" y="85071"/>
                          <a:pt x="2588963" y="190963"/>
                        </a:cubicBezTo>
                        <a:cubicBezTo>
                          <a:pt x="2576471" y="333635"/>
                          <a:pt x="2602058" y="423114"/>
                          <a:pt x="2588963" y="572878"/>
                        </a:cubicBezTo>
                        <a:cubicBezTo>
                          <a:pt x="2575868" y="722642"/>
                          <a:pt x="2589192" y="859236"/>
                          <a:pt x="2588963" y="954792"/>
                        </a:cubicBezTo>
                        <a:cubicBezTo>
                          <a:pt x="2609461" y="1065186"/>
                          <a:pt x="2491436" y="1143809"/>
                          <a:pt x="2398000" y="1145755"/>
                        </a:cubicBezTo>
                        <a:cubicBezTo>
                          <a:pt x="2160851" y="1134117"/>
                          <a:pt x="2066390" y="1155217"/>
                          <a:pt x="1846241" y="1145755"/>
                        </a:cubicBezTo>
                        <a:cubicBezTo>
                          <a:pt x="1626092" y="1136293"/>
                          <a:pt x="1457693" y="1152976"/>
                          <a:pt x="1316552" y="1145755"/>
                        </a:cubicBezTo>
                        <a:cubicBezTo>
                          <a:pt x="1175411" y="1138534"/>
                          <a:pt x="957390" y="1164516"/>
                          <a:pt x="720652" y="1145755"/>
                        </a:cubicBezTo>
                        <a:cubicBezTo>
                          <a:pt x="483914" y="1126994"/>
                          <a:pt x="328567" y="1132729"/>
                          <a:pt x="190963" y="1145755"/>
                        </a:cubicBezTo>
                        <a:cubicBezTo>
                          <a:pt x="76206" y="1147281"/>
                          <a:pt x="-5630" y="1056373"/>
                          <a:pt x="0" y="954792"/>
                        </a:cubicBezTo>
                        <a:cubicBezTo>
                          <a:pt x="-7708" y="762122"/>
                          <a:pt x="4434" y="660787"/>
                          <a:pt x="0" y="565239"/>
                        </a:cubicBezTo>
                        <a:cubicBezTo>
                          <a:pt x="-4434" y="469691"/>
                          <a:pt x="8619" y="293560"/>
                          <a:pt x="0" y="190963"/>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217D9C19-A0AF-596A-C956-9755862B1224}"/>
              </a:ext>
            </a:extLst>
          </p:cNvPr>
          <p:cNvSpPr>
            <a:spLocks noChangeAspect="1"/>
          </p:cNvSpPr>
          <p:nvPr/>
        </p:nvSpPr>
        <p:spPr>
          <a:xfrm>
            <a:off x="5894781" y="3915395"/>
            <a:ext cx="365760" cy="365760"/>
          </a:xfrm>
          <a:prstGeom prst="ellipse">
            <a:avLst/>
          </a:prstGeom>
          <a:noFill/>
          <a:ln w="38100">
            <a:solidFill>
              <a:srgbClr val="C00000"/>
            </a:solidFill>
            <a:extLst>
              <a:ext uri="{C807C97D-BFC1-408E-A445-0C87EB9F89A2}">
                <ask:lineSketchStyleProps xmlns:ask="http://schemas.microsoft.com/office/drawing/2018/sketchyshapes" sd="1219033472">
                  <a:custGeom>
                    <a:avLst/>
                    <a:gdLst>
                      <a:gd name="connsiteX0" fmla="*/ 0 w 429653"/>
                      <a:gd name="connsiteY0" fmla="*/ 214827 h 429653"/>
                      <a:gd name="connsiteX1" fmla="*/ 214827 w 429653"/>
                      <a:gd name="connsiteY1" fmla="*/ 0 h 429653"/>
                      <a:gd name="connsiteX2" fmla="*/ 429654 w 429653"/>
                      <a:gd name="connsiteY2" fmla="*/ 214827 h 429653"/>
                      <a:gd name="connsiteX3" fmla="*/ 214827 w 429653"/>
                      <a:gd name="connsiteY3" fmla="*/ 429654 h 429653"/>
                      <a:gd name="connsiteX4" fmla="*/ 0 w 429653"/>
                      <a:gd name="connsiteY4" fmla="*/ 214827 h 429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9653" h="429653" extrusionOk="0">
                        <a:moveTo>
                          <a:pt x="0" y="214827"/>
                        </a:moveTo>
                        <a:cubicBezTo>
                          <a:pt x="-20065" y="83804"/>
                          <a:pt x="83810" y="4643"/>
                          <a:pt x="214827" y="0"/>
                        </a:cubicBezTo>
                        <a:cubicBezTo>
                          <a:pt x="340440" y="1467"/>
                          <a:pt x="405564" y="96947"/>
                          <a:pt x="429654" y="214827"/>
                        </a:cubicBezTo>
                        <a:cubicBezTo>
                          <a:pt x="418122" y="344734"/>
                          <a:pt x="330764" y="444627"/>
                          <a:pt x="214827" y="429654"/>
                        </a:cubicBezTo>
                        <a:cubicBezTo>
                          <a:pt x="82471" y="422153"/>
                          <a:pt x="10478" y="338479"/>
                          <a:pt x="0" y="214827"/>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C00000"/>
                </a:solidFill>
                <a:latin typeface="Arial" panose="020B0604020202020204" pitchFamily="34" charset="0"/>
                <a:cs typeface="Arial" panose="020B0604020202020204" pitchFamily="34" charset="0"/>
              </a:rPr>
              <a:t>2</a:t>
            </a:r>
          </a:p>
        </p:txBody>
      </p:sp>
      <p:sp>
        <p:nvSpPr>
          <p:cNvPr id="21" name="TextBox 20">
            <a:extLst>
              <a:ext uri="{FF2B5EF4-FFF2-40B4-BE49-F238E27FC236}">
                <a16:creationId xmlns:a16="http://schemas.microsoft.com/office/drawing/2014/main" id="{F5BB5EDB-4C44-A326-82AC-8233FB026D22}"/>
              </a:ext>
            </a:extLst>
          </p:cNvPr>
          <p:cNvSpPr txBox="1"/>
          <p:nvPr/>
        </p:nvSpPr>
        <p:spPr>
          <a:xfrm>
            <a:off x="2628625" y="2468078"/>
            <a:ext cx="1941622" cy="369332"/>
          </a:xfrm>
          <a:prstGeom prst="rect">
            <a:avLst/>
          </a:prstGeom>
          <a:solidFill>
            <a:srgbClr val="FFFFFF">
              <a:alpha val="50196"/>
            </a:srgbClr>
          </a:solidFill>
        </p:spPr>
        <p:txBody>
          <a:bodyPr wrap="none" rtlCol="0">
            <a:spAutoFit/>
          </a:bodyPr>
          <a:lstStyle/>
          <a:p>
            <a:r>
              <a:rPr lang="en-US" dirty="0">
                <a:solidFill>
                  <a:srgbClr val="C00000"/>
                </a:solidFill>
                <a:latin typeface="Arial" panose="020B0604020202020204" pitchFamily="34" charset="0"/>
                <a:cs typeface="Arial" panose="020B0604020202020204" pitchFamily="34" charset="0"/>
              </a:rPr>
              <a:t>Type in job name</a:t>
            </a:r>
          </a:p>
        </p:txBody>
      </p:sp>
      <p:sp>
        <p:nvSpPr>
          <p:cNvPr id="22" name="TextBox 21">
            <a:extLst>
              <a:ext uri="{FF2B5EF4-FFF2-40B4-BE49-F238E27FC236}">
                <a16:creationId xmlns:a16="http://schemas.microsoft.com/office/drawing/2014/main" id="{3AF66DD2-B42F-141D-E2D4-B36AC90C1174}"/>
              </a:ext>
            </a:extLst>
          </p:cNvPr>
          <p:cNvSpPr txBox="1"/>
          <p:nvPr/>
        </p:nvSpPr>
        <p:spPr>
          <a:xfrm>
            <a:off x="6297241" y="3911288"/>
            <a:ext cx="1390124" cy="369332"/>
          </a:xfrm>
          <a:prstGeom prst="rect">
            <a:avLst/>
          </a:prstGeom>
          <a:solidFill>
            <a:srgbClr val="FFFFFF">
              <a:alpha val="49804"/>
            </a:srgbClr>
          </a:solidFill>
        </p:spPr>
        <p:txBody>
          <a:bodyPr wrap="none" rtlCol="0">
            <a:spAutoFit/>
          </a:bodyPr>
          <a:lstStyle/>
          <a:p>
            <a:r>
              <a:rPr lang="en-US" dirty="0">
                <a:solidFill>
                  <a:srgbClr val="C00000"/>
                </a:solidFill>
                <a:latin typeface="Arial" panose="020B0604020202020204" pitchFamily="34" charset="0"/>
                <a:cs typeface="Arial" panose="020B0604020202020204" pitchFamily="34" charset="0"/>
              </a:rPr>
              <a:t>Add Protein</a:t>
            </a:r>
          </a:p>
        </p:txBody>
      </p:sp>
    </p:spTree>
    <p:extLst>
      <p:ext uri="{BB962C8B-B14F-4D97-AF65-F5344CB8AC3E}">
        <p14:creationId xmlns:p14="http://schemas.microsoft.com/office/powerpoint/2010/main" val="1671495955"/>
      </p:ext>
    </p:extLst>
  </p:cSld>
  <p:clrMapOvr>
    <a:masterClrMapping/>
  </p:clrMapOvr>
  <mc:AlternateContent xmlns:mc="http://schemas.openxmlformats.org/markup-compatibility/2006" xmlns:p14="http://schemas.microsoft.com/office/powerpoint/2010/main">
    <mc:Choice Requires="p14">
      <p:transition p14:dur="250">
        <p:push dir="u"/>
      </p:transition>
    </mc:Choice>
    <mc:Fallback xmlns="">
      <p:transition>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6" grpId="0" animBg="1"/>
      <p:bldP spid="19" grpId="0" animBg="1"/>
      <p:bldP spid="20" grpId="0" animBg="1"/>
      <p:bldP spid="21" grpId="0" animBg="1"/>
      <p:bldP spid="2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BEB495B2-771B-FEDE-D659-507E477CAE16}"/>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a:xfrm>
            <a:off x="0" y="102017"/>
            <a:ext cx="12192000" cy="6653965"/>
          </a:xfrm>
          <a:prstGeom prst="rect">
            <a:avLst/>
          </a:prstGeom>
        </p:spPr>
      </p:pic>
      <p:sp>
        <p:nvSpPr>
          <p:cNvPr id="4" name="Rounded Rectangle 3">
            <a:extLst>
              <a:ext uri="{FF2B5EF4-FFF2-40B4-BE49-F238E27FC236}">
                <a16:creationId xmlns:a16="http://schemas.microsoft.com/office/drawing/2014/main" id="{8114DB1A-0F85-B593-49A6-7FC1970E1208}"/>
              </a:ext>
            </a:extLst>
          </p:cNvPr>
          <p:cNvSpPr/>
          <p:nvPr/>
        </p:nvSpPr>
        <p:spPr>
          <a:xfrm>
            <a:off x="6079066" y="639439"/>
            <a:ext cx="731520" cy="347774"/>
          </a:xfrm>
          <a:prstGeom prst="roundRect">
            <a:avLst/>
          </a:prstGeom>
          <a:noFill/>
          <a:ln w="38100">
            <a:solidFill>
              <a:srgbClr val="C00000"/>
            </a:solidFill>
            <a:extLst>
              <a:ext uri="{C807C97D-BFC1-408E-A445-0C87EB9F89A2}">
                <ask:lineSketchStyleProps xmlns:ask="http://schemas.microsoft.com/office/drawing/2018/sketchyshapes" sd="1219033472">
                  <a:custGeom>
                    <a:avLst/>
                    <a:gdLst>
                      <a:gd name="connsiteX0" fmla="*/ 0 w 2588963"/>
                      <a:gd name="connsiteY0" fmla="*/ 190963 h 1145755"/>
                      <a:gd name="connsiteX1" fmla="*/ 190963 w 2588963"/>
                      <a:gd name="connsiteY1" fmla="*/ 0 h 1145755"/>
                      <a:gd name="connsiteX2" fmla="*/ 786863 w 2588963"/>
                      <a:gd name="connsiteY2" fmla="*/ 0 h 1145755"/>
                      <a:gd name="connsiteX3" fmla="*/ 1316552 w 2588963"/>
                      <a:gd name="connsiteY3" fmla="*/ 0 h 1145755"/>
                      <a:gd name="connsiteX4" fmla="*/ 1824170 w 2588963"/>
                      <a:gd name="connsiteY4" fmla="*/ 0 h 1145755"/>
                      <a:gd name="connsiteX5" fmla="*/ 2398000 w 2588963"/>
                      <a:gd name="connsiteY5" fmla="*/ 0 h 1145755"/>
                      <a:gd name="connsiteX6" fmla="*/ 2588963 w 2588963"/>
                      <a:gd name="connsiteY6" fmla="*/ 190963 h 1145755"/>
                      <a:gd name="connsiteX7" fmla="*/ 2588963 w 2588963"/>
                      <a:gd name="connsiteY7" fmla="*/ 572878 h 1145755"/>
                      <a:gd name="connsiteX8" fmla="*/ 2588963 w 2588963"/>
                      <a:gd name="connsiteY8" fmla="*/ 954792 h 1145755"/>
                      <a:gd name="connsiteX9" fmla="*/ 2398000 w 2588963"/>
                      <a:gd name="connsiteY9" fmla="*/ 1145755 h 1145755"/>
                      <a:gd name="connsiteX10" fmla="*/ 1846241 w 2588963"/>
                      <a:gd name="connsiteY10" fmla="*/ 1145755 h 1145755"/>
                      <a:gd name="connsiteX11" fmla="*/ 1316552 w 2588963"/>
                      <a:gd name="connsiteY11" fmla="*/ 1145755 h 1145755"/>
                      <a:gd name="connsiteX12" fmla="*/ 720652 w 2588963"/>
                      <a:gd name="connsiteY12" fmla="*/ 1145755 h 1145755"/>
                      <a:gd name="connsiteX13" fmla="*/ 190963 w 2588963"/>
                      <a:gd name="connsiteY13" fmla="*/ 1145755 h 1145755"/>
                      <a:gd name="connsiteX14" fmla="*/ 0 w 2588963"/>
                      <a:gd name="connsiteY14" fmla="*/ 954792 h 1145755"/>
                      <a:gd name="connsiteX15" fmla="*/ 0 w 2588963"/>
                      <a:gd name="connsiteY15" fmla="*/ 565239 h 1145755"/>
                      <a:gd name="connsiteX16" fmla="*/ 0 w 2588963"/>
                      <a:gd name="connsiteY16" fmla="*/ 190963 h 1145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88963" h="1145755" extrusionOk="0">
                        <a:moveTo>
                          <a:pt x="0" y="190963"/>
                        </a:moveTo>
                        <a:cubicBezTo>
                          <a:pt x="-19642" y="73381"/>
                          <a:pt x="63810" y="8139"/>
                          <a:pt x="190963" y="0"/>
                        </a:cubicBezTo>
                        <a:cubicBezTo>
                          <a:pt x="404701" y="16488"/>
                          <a:pt x="631357" y="25744"/>
                          <a:pt x="786863" y="0"/>
                        </a:cubicBezTo>
                        <a:cubicBezTo>
                          <a:pt x="942369" y="-25744"/>
                          <a:pt x="1108026" y="12593"/>
                          <a:pt x="1316552" y="0"/>
                        </a:cubicBezTo>
                        <a:cubicBezTo>
                          <a:pt x="1525078" y="-12593"/>
                          <a:pt x="1600126" y="21846"/>
                          <a:pt x="1824170" y="0"/>
                        </a:cubicBezTo>
                        <a:cubicBezTo>
                          <a:pt x="2048214" y="-21846"/>
                          <a:pt x="2250978" y="2646"/>
                          <a:pt x="2398000" y="0"/>
                        </a:cubicBezTo>
                        <a:cubicBezTo>
                          <a:pt x="2512083" y="-17734"/>
                          <a:pt x="2586178" y="85071"/>
                          <a:pt x="2588963" y="190963"/>
                        </a:cubicBezTo>
                        <a:cubicBezTo>
                          <a:pt x="2576471" y="333635"/>
                          <a:pt x="2602058" y="423114"/>
                          <a:pt x="2588963" y="572878"/>
                        </a:cubicBezTo>
                        <a:cubicBezTo>
                          <a:pt x="2575868" y="722642"/>
                          <a:pt x="2589192" y="859236"/>
                          <a:pt x="2588963" y="954792"/>
                        </a:cubicBezTo>
                        <a:cubicBezTo>
                          <a:pt x="2609461" y="1065186"/>
                          <a:pt x="2491436" y="1143809"/>
                          <a:pt x="2398000" y="1145755"/>
                        </a:cubicBezTo>
                        <a:cubicBezTo>
                          <a:pt x="2160851" y="1134117"/>
                          <a:pt x="2066390" y="1155217"/>
                          <a:pt x="1846241" y="1145755"/>
                        </a:cubicBezTo>
                        <a:cubicBezTo>
                          <a:pt x="1626092" y="1136293"/>
                          <a:pt x="1457693" y="1152976"/>
                          <a:pt x="1316552" y="1145755"/>
                        </a:cubicBezTo>
                        <a:cubicBezTo>
                          <a:pt x="1175411" y="1138534"/>
                          <a:pt x="957390" y="1164516"/>
                          <a:pt x="720652" y="1145755"/>
                        </a:cubicBezTo>
                        <a:cubicBezTo>
                          <a:pt x="483914" y="1126994"/>
                          <a:pt x="328567" y="1132729"/>
                          <a:pt x="190963" y="1145755"/>
                        </a:cubicBezTo>
                        <a:cubicBezTo>
                          <a:pt x="76206" y="1147281"/>
                          <a:pt x="-5630" y="1056373"/>
                          <a:pt x="0" y="954792"/>
                        </a:cubicBezTo>
                        <a:cubicBezTo>
                          <a:pt x="-7708" y="762122"/>
                          <a:pt x="4434" y="660787"/>
                          <a:pt x="0" y="565239"/>
                        </a:cubicBezTo>
                        <a:cubicBezTo>
                          <a:pt x="-4434" y="469691"/>
                          <a:pt x="8619" y="293560"/>
                          <a:pt x="0" y="190963"/>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184A188F-550D-83A8-8FE5-2AE9F36BDE63}"/>
              </a:ext>
            </a:extLst>
          </p:cNvPr>
          <p:cNvSpPr txBox="1"/>
          <p:nvPr/>
        </p:nvSpPr>
        <p:spPr>
          <a:xfrm>
            <a:off x="6669180" y="1080135"/>
            <a:ext cx="2172390" cy="369332"/>
          </a:xfrm>
          <a:prstGeom prst="rect">
            <a:avLst/>
          </a:prstGeom>
          <a:solidFill>
            <a:srgbClr val="FFFFFF">
              <a:alpha val="50196"/>
            </a:srgbClr>
          </a:solidFill>
        </p:spPr>
        <p:txBody>
          <a:bodyPr wrap="none" rtlCol="0">
            <a:spAutoFit/>
          </a:bodyPr>
          <a:lstStyle/>
          <a:p>
            <a:r>
              <a:rPr lang="en-US" dirty="0">
                <a:solidFill>
                  <a:srgbClr val="C00000"/>
                </a:solidFill>
                <a:latin typeface="Arial" panose="020B0604020202020204" pitchFamily="34" charset="0"/>
                <a:cs typeface="Arial" panose="020B0604020202020204" pitchFamily="34" charset="0"/>
              </a:rPr>
              <a:t>Add the third ligand</a:t>
            </a:r>
          </a:p>
        </p:txBody>
      </p:sp>
      <p:sp>
        <p:nvSpPr>
          <p:cNvPr id="6" name="Oval 5">
            <a:extLst>
              <a:ext uri="{FF2B5EF4-FFF2-40B4-BE49-F238E27FC236}">
                <a16:creationId xmlns:a16="http://schemas.microsoft.com/office/drawing/2014/main" id="{5E27C12A-84B0-95A2-283D-95F9CCADF621}"/>
              </a:ext>
            </a:extLst>
          </p:cNvPr>
          <p:cNvSpPr>
            <a:spLocks noChangeAspect="1"/>
          </p:cNvSpPr>
          <p:nvPr/>
        </p:nvSpPr>
        <p:spPr>
          <a:xfrm>
            <a:off x="5902098" y="1080135"/>
            <a:ext cx="806027" cy="365760"/>
          </a:xfrm>
          <a:prstGeom prst="ellipse">
            <a:avLst/>
          </a:prstGeom>
          <a:noFill/>
          <a:ln w="38100">
            <a:solidFill>
              <a:srgbClr val="C00000"/>
            </a:solidFill>
            <a:extLst>
              <a:ext uri="{C807C97D-BFC1-408E-A445-0C87EB9F89A2}">
                <ask:lineSketchStyleProps xmlns:ask="http://schemas.microsoft.com/office/drawing/2018/sketchyshapes" sd="1219033472">
                  <a:custGeom>
                    <a:avLst/>
                    <a:gdLst>
                      <a:gd name="connsiteX0" fmla="*/ 0 w 429653"/>
                      <a:gd name="connsiteY0" fmla="*/ 214827 h 429653"/>
                      <a:gd name="connsiteX1" fmla="*/ 214827 w 429653"/>
                      <a:gd name="connsiteY1" fmla="*/ 0 h 429653"/>
                      <a:gd name="connsiteX2" fmla="*/ 429654 w 429653"/>
                      <a:gd name="connsiteY2" fmla="*/ 214827 h 429653"/>
                      <a:gd name="connsiteX3" fmla="*/ 214827 w 429653"/>
                      <a:gd name="connsiteY3" fmla="*/ 429654 h 429653"/>
                      <a:gd name="connsiteX4" fmla="*/ 0 w 429653"/>
                      <a:gd name="connsiteY4" fmla="*/ 214827 h 429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9653" h="429653" extrusionOk="0">
                        <a:moveTo>
                          <a:pt x="0" y="214827"/>
                        </a:moveTo>
                        <a:cubicBezTo>
                          <a:pt x="-20065" y="83804"/>
                          <a:pt x="83810" y="4643"/>
                          <a:pt x="214827" y="0"/>
                        </a:cubicBezTo>
                        <a:cubicBezTo>
                          <a:pt x="340440" y="1467"/>
                          <a:pt x="405564" y="96947"/>
                          <a:pt x="429654" y="214827"/>
                        </a:cubicBezTo>
                        <a:cubicBezTo>
                          <a:pt x="418122" y="344734"/>
                          <a:pt x="330764" y="444627"/>
                          <a:pt x="214827" y="429654"/>
                        </a:cubicBezTo>
                        <a:cubicBezTo>
                          <a:pt x="82471" y="422153"/>
                          <a:pt x="10478" y="338479"/>
                          <a:pt x="0" y="214827"/>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C00000"/>
                </a:solidFill>
                <a:latin typeface="Arial" panose="020B0604020202020204" pitchFamily="34" charset="0"/>
                <a:cs typeface="Arial" panose="020B0604020202020204" pitchFamily="34" charset="0"/>
              </a:rPr>
              <a:t>17</a:t>
            </a:r>
          </a:p>
        </p:txBody>
      </p:sp>
      <p:sp>
        <p:nvSpPr>
          <p:cNvPr id="7" name="Rounded Rectangle 6">
            <a:extLst>
              <a:ext uri="{FF2B5EF4-FFF2-40B4-BE49-F238E27FC236}">
                <a16:creationId xmlns:a16="http://schemas.microsoft.com/office/drawing/2014/main" id="{A99EA7D2-089F-DDB5-A6AB-A478D1B8181D}"/>
              </a:ext>
            </a:extLst>
          </p:cNvPr>
          <p:cNvSpPr/>
          <p:nvPr/>
        </p:nvSpPr>
        <p:spPr>
          <a:xfrm>
            <a:off x="4063998" y="3331838"/>
            <a:ext cx="3657601" cy="808361"/>
          </a:xfrm>
          <a:prstGeom prst="roundRect">
            <a:avLst/>
          </a:prstGeom>
          <a:noFill/>
          <a:ln w="38100">
            <a:solidFill>
              <a:srgbClr val="C00000"/>
            </a:solidFill>
            <a:extLst>
              <a:ext uri="{C807C97D-BFC1-408E-A445-0C87EB9F89A2}">
                <ask:lineSketchStyleProps xmlns:ask="http://schemas.microsoft.com/office/drawing/2018/sketchyshapes" sd="1219033472">
                  <a:custGeom>
                    <a:avLst/>
                    <a:gdLst>
                      <a:gd name="connsiteX0" fmla="*/ 0 w 2588963"/>
                      <a:gd name="connsiteY0" fmla="*/ 190963 h 1145755"/>
                      <a:gd name="connsiteX1" fmla="*/ 190963 w 2588963"/>
                      <a:gd name="connsiteY1" fmla="*/ 0 h 1145755"/>
                      <a:gd name="connsiteX2" fmla="*/ 786863 w 2588963"/>
                      <a:gd name="connsiteY2" fmla="*/ 0 h 1145755"/>
                      <a:gd name="connsiteX3" fmla="*/ 1316552 w 2588963"/>
                      <a:gd name="connsiteY3" fmla="*/ 0 h 1145755"/>
                      <a:gd name="connsiteX4" fmla="*/ 1824170 w 2588963"/>
                      <a:gd name="connsiteY4" fmla="*/ 0 h 1145755"/>
                      <a:gd name="connsiteX5" fmla="*/ 2398000 w 2588963"/>
                      <a:gd name="connsiteY5" fmla="*/ 0 h 1145755"/>
                      <a:gd name="connsiteX6" fmla="*/ 2588963 w 2588963"/>
                      <a:gd name="connsiteY6" fmla="*/ 190963 h 1145755"/>
                      <a:gd name="connsiteX7" fmla="*/ 2588963 w 2588963"/>
                      <a:gd name="connsiteY7" fmla="*/ 572878 h 1145755"/>
                      <a:gd name="connsiteX8" fmla="*/ 2588963 w 2588963"/>
                      <a:gd name="connsiteY8" fmla="*/ 954792 h 1145755"/>
                      <a:gd name="connsiteX9" fmla="*/ 2398000 w 2588963"/>
                      <a:gd name="connsiteY9" fmla="*/ 1145755 h 1145755"/>
                      <a:gd name="connsiteX10" fmla="*/ 1846241 w 2588963"/>
                      <a:gd name="connsiteY10" fmla="*/ 1145755 h 1145755"/>
                      <a:gd name="connsiteX11" fmla="*/ 1316552 w 2588963"/>
                      <a:gd name="connsiteY11" fmla="*/ 1145755 h 1145755"/>
                      <a:gd name="connsiteX12" fmla="*/ 720652 w 2588963"/>
                      <a:gd name="connsiteY12" fmla="*/ 1145755 h 1145755"/>
                      <a:gd name="connsiteX13" fmla="*/ 190963 w 2588963"/>
                      <a:gd name="connsiteY13" fmla="*/ 1145755 h 1145755"/>
                      <a:gd name="connsiteX14" fmla="*/ 0 w 2588963"/>
                      <a:gd name="connsiteY14" fmla="*/ 954792 h 1145755"/>
                      <a:gd name="connsiteX15" fmla="*/ 0 w 2588963"/>
                      <a:gd name="connsiteY15" fmla="*/ 565239 h 1145755"/>
                      <a:gd name="connsiteX16" fmla="*/ 0 w 2588963"/>
                      <a:gd name="connsiteY16" fmla="*/ 190963 h 1145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88963" h="1145755" extrusionOk="0">
                        <a:moveTo>
                          <a:pt x="0" y="190963"/>
                        </a:moveTo>
                        <a:cubicBezTo>
                          <a:pt x="-19642" y="73381"/>
                          <a:pt x="63810" y="8139"/>
                          <a:pt x="190963" y="0"/>
                        </a:cubicBezTo>
                        <a:cubicBezTo>
                          <a:pt x="404701" y="16488"/>
                          <a:pt x="631357" y="25744"/>
                          <a:pt x="786863" y="0"/>
                        </a:cubicBezTo>
                        <a:cubicBezTo>
                          <a:pt x="942369" y="-25744"/>
                          <a:pt x="1108026" y="12593"/>
                          <a:pt x="1316552" y="0"/>
                        </a:cubicBezTo>
                        <a:cubicBezTo>
                          <a:pt x="1525078" y="-12593"/>
                          <a:pt x="1600126" y="21846"/>
                          <a:pt x="1824170" y="0"/>
                        </a:cubicBezTo>
                        <a:cubicBezTo>
                          <a:pt x="2048214" y="-21846"/>
                          <a:pt x="2250978" y="2646"/>
                          <a:pt x="2398000" y="0"/>
                        </a:cubicBezTo>
                        <a:cubicBezTo>
                          <a:pt x="2512083" y="-17734"/>
                          <a:pt x="2586178" y="85071"/>
                          <a:pt x="2588963" y="190963"/>
                        </a:cubicBezTo>
                        <a:cubicBezTo>
                          <a:pt x="2576471" y="333635"/>
                          <a:pt x="2602058" y="423114"/>
                          <a:pt x="2588963" y="572878"/>
                        </a:cubicBezTo>
                        <a:cubicBezTo>
                          <a:pt x="2575868" y="722642"/>
                          <a:pt x="2589192" y="859236"/>
                          <a:pt x="2588963" y="954792"/>
                        </a:cubicBezTo>
                        <a:cubicBezTo>
                          <a:pt x="2609461" y="1065186"/>
                          <a:pt x="2491436" y="1143809"/>
                          <a:pt x="2398000" y="1145755"/>
                        </a:cubicBezTo>
                        <a:cubicBezTo>
                          <a:pt x="2160851" y="1134117"/>
                          <a:pt x="2066390" y="1155217"/>
                          <a:pt x="1846241" y="1145755"/>
                        </a:cubicBezTo>
                        <a:cubicBezTo>
                          <a:pt x="1626092" y="1136293"/>
                          <a:pt x="1457693" y="1152976"/>
                          <a:pt x="1316552" y="1145755"/>
                        </a:cubicBezTo>
                        <a:cubicBezTo>
                          <a:pt x="1175411" y="1138534"/>
                          <a:pt x="957390" y="1164516"/>
                          <a:pt x="720652" y="1145755"/>
                        </a:cubicBezTo>
                        <a:cubicBezTo>
                          <a:pt x="483914" y="1126994"/>
                          <a:pt x="328567" y="1132729"/>
                          <a:pt x="190963" y="1145755"/>
                        </a:cubicBezTo>
                        <a:cubicBezTo>
                          <a:pt x="76206" y="1147281"/>
                          <a:pt x="-5630" y="1056373"/>
                          <a:pt x="0" y="954792"/>
                        </a:cubicBezTo>
                        <a:cubicBezTo>
                          <a:pt x="-7708" y="762122"/>
                          <a:pt x="4434" y="660787"/>
                          <a:pt x="0" y="565239"/>
                        </a:cubicBezTo>
                        <a:cubicBezTo>
                          <a:pt x="-4434" y="469691"/>
                          <a:pt x="8619" y="293560"/>
                          <a:pt x="0" y="190963"/>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33BAE1C9-89D2-BD89-BAF9-03E0E19486D4}"/>
              </a:ext>
            </a:extLst>
          </p:cNvPr>
          <p:cNvSpPr>
            <a:spLocks noChangeAspect="1"/>
          </p:cNvSpPr>
          <p:nvPr/>
        </p:nvSpPr>
        <p:spPr>
          <a:xfrm>
            <a:off x="3666898" y="2866601"/>
            <a:ext cx="806027" cy="365760"/>
          </a:xfrm>
          <a:prstGeom prst="ellipse">
            <a:avLst/>
          </a:prstGeom>
          <a:noFill/>
          <a:ln w="38100">
            <a:solidFill>
              <a:srgbClr val="C00000"/>
            </a:solidFill>
            <a:extLst>
              <a:ext uri="{C807C97D-BFC1-408E-A445-0C87EB9F89A2}">
                <ask:lineSketchStyleProps xmlns:ask="http://schemas.microsoft.com/office/drawing/2018/sketchyshapes" sd="1219033472">
                  <a:custGeom>
                    <a:avLst/>
                    <a:gdLst>
                      <a:gd name="connsiteX0" fmla="*/ 0 w 429653"/>
                      <a:gd name="connsiteY0" fmla="*/ 214827 h 429653"/>
                      <a:gd name="connsiteX1" fmla="*/ 214827 w 429653"/>
                      <a:gd name="connsiteY1" fmla="*/ 0 h 429653"/>
                      <a:gd name="connsiteX2" fmla="*/ 429654 w 429653"/>
                      <a:gd name="connsiteY2" fmla="*/ 214827 h 429653"/>
                      <a:gd name="connsiteX3" fmla="*/ 214827 w 429653"/>
                      <a:gd name="connsiteY3" fmla="*/ 429654 h 429653"/>
                      <a:gd name="connsiteX4" fmla="*/ 0 w 429653"/>
                      <a:gd name="connsiteY4" fmla="*/ 214827 h 429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9653" h="429653" extrusionOk="0">
                        <a:moveTo>
                          <a:pt x="0" y="214827"/>
                        </a:moveTo>
                        <a:cubicBezTo>
                          <a:pt x="-20065" y="83804"/>
                          <a:pt x="83810" y="4643"/>
                          <a:pt x="214827" y="0"/>
                        </a:cubicBezTo>
                        <a:cubicBezTo>
                          <a:pt x="340440" y="1467"/>
                          <a:pt x="405564" y="96947"/>
                          <a:pt x="429654" y="214827"/>
                        </a:cubicBezTo>
                        <a:cubicBezTo>
                          <a:pt x="418122" y="344734"/>
                          <a:pt x="330764" y="444627"/>
                          <a:pt x="214827" y="429654"/>
                        </a:cubicBezTo>
                        <a:cubicBezTo>
                          <a:pt x="82471" y="422153"/>
                          <a:pt x="10478" y="338479"/>
                          <a:pt x="0" y="214827"/>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C00000"/>
                </a:solidFill>
                <a:latin typeface="Arial" panose="020B0604020202020204" pitchFamily="34" charset="0"/>
                <a:cs typeface="Arial" panose="020B0604020202020204" pitchFamily="34" charset="0"/>
              </a:rPr>
              <a:t>18</a:t>
            </a:r>
          </a:p>
        </p:txBody>
      </p:sp>
      <p:sp>
        <p:nvSpPr>
          <p:cNvPr id="9" name="TextBox 8">
            <a:extLst>
              <a:ext uri="{FF2B5EF4-FFF2-40B4-BE49-F238E27FC236}">
                <a16:creationId xmlns:a16="http://schemas.microsoft.com/office/drawing/2014/main" id="{4BBBB203-9A5E-E14C-8E94-5A6F0039DAAE}"/>
              </a:ext>
            </a:extLst>
          </p:cNvPr>
          <p:cNvSpPr txBox="1"/>
          <p:nvPr/>
        </p:nvSpPr>
        <p:spPr>
          <a:xfrm>
            <a:off x="4551236" y="2635768"/>
            <a:ext cx="4235887" cy="646331"/>
          </a:xfrm>
          <a:prstGeom prst="rect">
            <a:avLst/>
          </a:prstGeom>
          <a:solidFill>
            <a:srgbClr val="FFFFFF">
              <a:alpha val="50196"/>
            </a:srgbClr>
          </a:solidFill>
        </p:spPr>
        <p:txBody>
          <a:bodyPr wrap="square" rtlCol="0">
            <a:spAutoFit/>
          </a:bodyPr>
          <a:lstStyle/>
          <a:p>
            <a:r>
              <a:rPr lang="en-US" dirty="0">
                <a:solidFill>
                  <a:srgbClr val="C00000"/>
                </a:solidFill>
                <a:latin typeface="Arial" panose="020B0604020202020204" pitchFamily="34" charset="0"/>
                <a:cs typeface="Arial" panose="020B0604020202020204" pitchFamily="34" charset="0"/>
              </a:rPr>
              <a:t>Paste the </a:t>
            </a:r>
            <a:r>
              <a:rPr lang="en-US" dirty="0" err="1">
                <a:solidFill>
                  <a:srgbClr val="C00000"/>
                </a:solidFill>
                <a:latin typeface="Arial" panose="020B0604020202020204" pitchFamily="34" charset="0"/>
                <a:cs typeface="Arial" panose="020B0604020202020204" pitchFamily="34" charset="0"/>
              </a:rPr>
              <a:t>LNnT</a:t>
            </a:r>
            <a:r>
              <a:rPr lang="en-US" dirty="0">
                <a:solidFill>
                  <a:srgbClr val="C00000"/>
                </a:solidFill>
                <a:latin typeface="Arial" panose="020B0604020202020204" pitchFamily="34" charset="0"/>
                <a:cs typeface="Arial" panose="020B0604020202020204" pitchFamily="34" charset="0"/>
              </a:rPr>
              <a:t> </a:t>
            </a:r>
            <a:r>
              <a:rPr lang="en-US" dirty="0" err="1">
                <a:solidFill>
                  <a:srgbClr val="C00000"/>
                </a:solidFill>
                <a:latin typeface="Arial" panose="020B0604020202020204" pitchFamily="34" charset="0"/>
                <a:cs typeface="Arial" panose="020B0604020202020204" pitchFamily="34" charset="0"/>
              </a:rPr>
              <a:t>GlycoCT</a:t>
            </a:r>
            <a:r>
              <a:rPr lang="en-US" dirty="0">
                <a:solidFill>
                  <a:srgbClr val="C00000"/>
                </a:solidFill>
                <a:latin typeface="Arial" panose="020B0604020202020204" pitchFamily="34" charset="0"/>
                <a:cs typeface="Arial" panose="020B0604020202020204" pitchFamily="34" charset="0"/>
              </a:rPr>
              <a:t> or draw from </a:t>
            </a:r>
            <a:r>
              <a:rPr lang="en-US" dirty="0" err="1">
                <a:solidFill>
                  <a:srgbClr val="C00000"/>
                </a:solidFill>
                <a:latin typeface="Arial" panose="020B0604020202020204" pitchFamily="34" charset="0"/>
                <a:cs typeface="Arial" panose="020B0604020202020204" pitchFamily="34" charset="0"/>
              </a:rPr>
              <a:t>SugarDrawer</a:t>
            </a:r>
            <a:r>
              <a:rPr lang="en-US" dirty="0">
                <a:solidFill>
                  <a:srgbClr val="C00000"/>
                </a:solidFill>
                <a:latin typeface="Arial" panose="020B0604020202020204" pitchFamily="34" charset="0"/>
                <a:cs typeface="Arial" panose="020B0604020202020204" pitchFamily="34" charset="0"/>
              </a:rPr>
              <a:t> by clicking the pencil icon</a:t>
            </a:r>
          </a:p>
        </p:txBody>
      </p:sp>
      <p:sp>
        <p:nvSpPr>
          <p:cNvPr id="10" name="Rounded Rectangle 9">
            <a:extLst>
              <a:ext uri="{FF2B5EF4-FFF2-40B4-BE49-F238E27FC236}">
                <a16:creationId xmlns:a16="http://schemas.microsoft.com/office/drawing/2014/main" id="{F27AA8FF-2975-3CA1-2025-7F98FF7EDB79}"/>
              </a:ext>
            </a:extLst>
          </p:cNvPr>
          <p:cNvSpPr/>
          <p:nvPr/>
        </p:nvSpPr>
        <p:spPr>
          <a:xfrm>
            <a:off x="364066" y="4483303"/>
            <a:ext cx="1693334" cy="308827"/>
          </a:xfrm>
          <a:prstGeom prst="roundRect">
            <a:avLst/>
          </a:prstGeom>
          <a:noFill/>
          <a:ln w="38100">
            <a:solidFill>
              <a:srgbClr val="C00000"/>
            </a:solidFill>
            <a:extLst>
              <a:ext uri="{C807C97D-BFC1-408E-A445-0C87EB9F89A2}">
                <ask:lineSketchStyleProps xmlns:ask="http://schemas.microsoft.com/office/drawing/2018/sketchyshapes" sd="1219033472">
                  <a:custGeom>
                    <a:avLst/>
                    <a:gdLst>
                      <a:gd name="connsiteX0" fmla="*/ 0 w 2588963"/>
                      <a:gd name="connsiteY0" fmla="*/ 190963 h 1145755"/>
                      <a:gd name="connsiteX1" fmla="*/ 190963 w 2588963"/>
                      <a:gd name="connsiteY1" fmla="*/ 0 h 1145755"/>
                      <a:gd name="connsiteX2" fmla="*/ 786863 w 2588963"/>
                      <a:gd name="connsiteY2" fmla="*/ 0 h 1145755"/>
                      <a:gd name="connsiteX3" fmla="*/ 1316552 w 2588963"/>
                      <a:gd name="connsiteY3" fmla="*/ 0 h 1145755"/>
                      <a:gd name="connsiteX4" fmla="*/ 1824170 w 2588963"/>
                      <a:gd name="connsiteY4" fmla="*/ 0 h 1145755"/>
                      <a:gd name="connsiteX5" fmla="*/ 2398000 w 2588963"/>
                      <a:gd name="connsiteY5" fmla="*/ 0 h 1145755"/>
                      <a:gd name="connsiteX6" fmla="*/ 2588963 w 2588963"/>
                      <a:gd name="connsiteY6" fmla="*/ 190963 h 1145755"/>
                      <a:gd name="connsiteX7" fmla="*/ 2588963 w 2588963"/>
                      <a:gd name="connsiteY7" fmla="*/ 572878 h 1145755"/>
                      <a:gd name="connsiteX8" fmla="*/ 2588963 w 2588963"/>
                      <a:gd name="connsiteY8" fmla="*/ 954792 h 1145755"/>
                      <a:gd name="connsiteX9" fmla="*/ 2398000 w 2588963"/>
                      <a:gd name="connsiteY9" fmla="*/ 1145755 h 1145755"/>
                      <a:gd name="connsiteX10" fmla="*/ 1846241 w 2588963"/>
                      <a:gd name="connsiteY10" fmla="*/ 1145755 h 1145755"/>
                      <a:gd name="connsiteX11" fmla="*/ 1316552 w 2588963"/>
                      <a:gd name="connsiteY11" fmla="*/ 1145755 h 1145755"/>
                      <a:gd name="connsiteX12" fmla="*/ 720652 w 2588963"/>
                      <a:gd name="connsiteY12" fmla="*/ 1145755 h 1145755"/>
                      <a:gd name="connsiteX13" fmla="*/ 190963 w 2588963"/>
                      <a:gd name="connsiteY13" fmla="*/ 1145755 h 1145755"/>
                      <a:gd name="connsiteX14" fmla="*/ 0 w 2588963"/>
                      <a:gd name="connsiteY14" fmla="*/ 954792 h 1145755"/>
                      <a:gd name="connsiteX15" fmla="*/ 0 w 2588963"/>
                      <a:gd name="connsiteY15" fmla="*/ 565239 h 1145755"/>
                      <a:gd name="connsiteX16" fmla="*/ 0 w 2588963"/>
                      <a:gd name="connsiteY16" fmla="*/ 190963 h 1145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88963" h="1145755" extrusionOk="0">
                        <a:moveTo>
                          <a:pt x="0" y="190963"/>
                        </a:moveTo>
                        <a:cubicBezTo>
                          <a:pt x="-19642" y="73381"/>
                          <a:pt x="63810" y="8139"/>
                          <a:pt x="190963" y="0"/>
                        </a:cubicBezTo>
                        <a:cubicBezTo>
                          <a:pt x="404701" y="16488"/>
                          <a:pt x="631357" y="25744"/>
                          <a:pt x="786863" y="0"/>
                        </a:cubicBezTo>
                        <a:cubicBezTo>
                          <a:pt x="942369" y="-25744"/>
                          <a:pt x="1108026" y="12593"/>
                          <a:pt x="1316552" y="0"/>
                        </a:cubicBezTo>
                        <a:cubicBezTo>
                          <a:pt x="1525078" y="-12593"/>
                          <a:pt x="1600126" y="21846"/>
                          <a:pt x="1824170" y="0"/>
                        </a:cubicBezTo>
                        <a:cubicBezTo>
                          <a:pt x="2048214" y="-21846"/>
                          <a:pt x="2250978" y="2646"/>
                          <a:pt x="2398000" y="0"/>
                        </a:cubicBezTo>
                        <a:cubicBezTo>
                          <a:pt x="2512083" y="-17734"/>
                          <a:pt x="2586178" y="85071"/>
                          <a:pt x="2588963" y="190963"/>
                        </a:cubicBezTo>
                        <a:cubicBezTo>
                          <a:pt x="2576471" y="333635"/>
                          <a:pt x="2602058" y="423114"/>
                          <a:pt x="2588963" y="572878"/>
                        </a:cubicBezTo>
                        <a:cubicBezTo>
                          <a:pt x="2575868" y="722642"/>
                          <a:pt x="2589192" y="859236"/>
                          <a:pt x="2588963" y="954792"/>
                        </a:cubicBezTo>
                        <a:cubicBezTo>
                          <a:pt x="2609461" y="1065186"/>
                          <a:pt x="2491436" y="1143809"/>
                          <a:pt x="2398000" y="1145755"/>
                        </a:cubicBezTo>
                        <a:cubicBezTo>
                          <a:pt x="2160851" y="1134117"/>
                          <a:pt x="2066390" y="1155217"/>
                          <a:pt x="1846241" y="1145755"/>
                        </a:cubicBezTo>
                        <a:cubicBezTo>
                          <a:pt x="1626092" y="1136293"/>
                          <a:pt x="1457693" y="1152976"/>
                          <a:pt x="1316552" y="1145755"/>
                        </a:cubicBezTo>
                        <a:cubicBezTo>
                          <a:pt x="1175411" y="1138534"/>
                          <a:pt x="957390" y="1164516"/>
                          <a:pt x="720652" y="1145755"/>
                        </a:cubicBezTo>
                        <a:cubicBezTo>
                          <a:pt x="483914" y="1126994"/>
                          <a:pt x="328567" y="1132729"/>
                          <a:pt x="190963" y="1145755"/>
                        </a:cubicBezTo>
                        <a:cubicBezTo>
                          <a:pt x="76206" y="1147281"/>
                          <a:pt x="-5630" y="1056373"/>
                          <a:pt x="0" y="954792"/>
                        </a:cubicBezTo>
                        <a:cubicBezTo>
                          <a:pt x="-7708" y="762122"/>
                          <a:pt x="4434" y="660787"/>
                          <a:pt x="0" y="565239"/>
                        </a:cubicBezTo>
                        <a:cubicBezTo>
                          <a:pt x="-4434" y="469691"/>
                          <a:pt x="8619" y="293560"/>
                          <a:pt x="0" y="190963"/>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0BFD2420-DE1A-13EE-5DF3-85A3C4705077}"/>
              </a:ext>
            </a:extLst>
          </p:cNvPr>
          <p:cNvSpPr txBox="1"/>
          <p:nvPr/>
        </p:nvSpPr>
        <p:spPr>
          <a:xfrm>
            <a:off x="1064246" y="4932466"/>
            <a:ext cx="2172454" cy="369332"/>
          </a:xfrm>
          <a:prstGeom prst="rect">
            <a:avLst/>
          </a:prstGeom>
          <a:solidFill>
            <a:srgbClr val="FFFFFF">
              <a:alpha val="50196"/>
            </a:srgbClr>
          </a:solidFill>
        </p:spPr>
        <p:txBody>
          <a:bodyPr wrap="none" rtlCol="0">
            <a:spAutoFit/>
          </a:bodyPr>
          <a:lstStyle/>
          <a:p>
            <a:r>
              <a:rPr lang="en-US" dirty="0">
                <a:solidFill>
                  <a:srgbClr val="C00000"/>
                </a:solidFill>
                <a:latin typeface="Arial" panose="020B0604020202020204" pitchFamily="34" charset="0"/>
                <a:cs typeface="Arial" panose="020B0604020202020204" pitchFamily="34" charset="0"/>
              </a:rPr>
              <a:t>Toggle count to two</a:t>
            </a:r>
          </a:p>
        </p:txBody>
      </p:sp>
      <p:sp>
        <p:nvSpPr>
          <p:cNvPr id="12" name="Oval 11">
            <a:extLst>
              <a:ext uri="{FF2B5EF4-FFF2-40B4-BE49-F238E27FC236}">
                <a16:creationId xmlns:a16="http://schemas.microsoft.com/office/drawing/2014/main" id="{E68A12F4-005F-3CD6-10B5-8D27B3D98390}"/>
              </a:ext>
            </a:extLst>
          </p:cNvPr>
          <p:cNvSpPr>
            <a:spLocks noChangeAspect="1"/>
          </p:cNvSpPr>
          <p:nvPr/>
        </p:nvSpPr>
        <p:spPr>
          <a:xfrm>
            <a:off x="198118" y="4934252"/>
            <a:ext cx="806027" cy="365760"/>
          </a:xfrm>
          <a:prstGeom prst="ellipse">
            <a:avLst/>
          </a:prstGeom>
          <a:noFill/>
          <a:ln w="38100">
            <a:solidFill>
              <a:srgbClr val="C00000"/>
            </a:solidFill>
            <a:extLst>
              <a:ext uri="{C807C97D-BFC1-408E-A445-0C87EB9F89A2}">
                <ask:lineSketchStyleProps xmlns:ask="http://schemas.microsoft.com/office/drawing/2018/sketchyshapes" sd="1219033472">
                  <a:custGeom>
                    <a:avLst/>
                    <a:gdLst>
                      <a:gd name="connsiteX0" fmla="*/ 0 w 429653"/>
                      <a:gd name="connsiteY0" fmla="*/ 214827 h 429653"/>
                      <a:gd name="connsiteX1" fmla="*/ 214827 w 429653"/>
                      <a:gd name="connsiteY1" fmla="*/ 0 h 429653"/>
                      <a:gd name="connsiteX2" fmla="*/ 429654 w 429653"/>
                      <a:gd name="connsiteY2" fmla="*/ 214827 h 429653"/>
                      <a:gd name="connsiteX3" fmla="*/ 214827 w 429653"/>
                      <a:gd name="connsiteY3" fmla="*/ 429654 h 429653"/>
                      <a:gd name="connsiteX4" fmla="*/ 0 w 429653"/>
                      <a:gd name="connsiteY4" fmla="*/ 214827 h 429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9653" h="429653" extrusionOk="0">
                        <a:moveTo>
                          <a:pt x="0" y="214827"/>
                        </a:moveTo>
                        <a:cubicBezTo>
                          <a:pt x="-20065" y="83804"/>
                          <a:pt x="83810" y="4643"/>
                          <a:pt x="214827" y="0"/>
                        </a:cubicBezTo>
                        <a:cubicBezTo>
                          <a:pt x="340440" y="1467"/>
                          <a:pt x="405564" y="96947"/>
                          <a:pt x="429654" y="214827"/>
                        </a:cubicBezTo>
                        <a:cubicBezTo>
                          <a:pt x="418122" y="344734"/>
                          <a:pt x="330764" y="444627"/>
                          <a:pt x="214827" y="429654"/>
                        </a:cubicBezTo>
                        <a:cubicBezTo>
                          <a:pt x="82471" y="422153"/>
                          <a:pt x="10478" y="338479"/>
                          <a:pt x="0" y="214827"/>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C00000"/>
                </a:solidFill>
                <a:latin typeface="Arial" panose="020B0604020202020204" pitchFamily="34" charset="0"/>
                <a:cs typeface="Arial" panose="020B0604020202020204" pitchFamily="34" charset="0"/>
              </a:rPr>
              <a:t>19</a:t>
            </a:r>
          </a:p>
        </p:txBody>
      </p:sp>
      <p:sp>
        <p:nvSpPr>
          <p:cNvPr id="13" name="Rounded Rectangle 12">
            <a:extLst>
              <a:ext uri="{FF2B5EF4-FFF2-40B4-BE49-F238E27FC236}">
                <a16:creationId xmlns:a16="http://schemas.microsoft.com/office/drawing/2014/main" id="{2A3F323F-CFB5-B630-265C-5CAE8A25561A}"/>
              </a:ext>
            </a:extLst>
          </p:cNvPr>
          <p:cNvSpPr/>
          <p:nvPr/>
        </p:nvSpPr>
        <p:spPr>
          <a:xfrm>
            <a:off x="2192865" y="4203903"/>
            <a:ext cx="5528733" cy="588227"/>
          </a:xfrm>
          <a:prstGeom prst="roundRect">
            <a:avLst/>
          </a:prstGeom>
          <a:noFill/>
          <a:ln w="38100">
            <a:solidFill>
              <a:srgbClr val="C00000"/>
            </a:solidFill>
            <a:extLst>
              <a:ext uri="{C807C97D-BFC1-408E-A445-0C87EB9F89A2}">
                <ask:lineSketchStyleProps xmlns:ask="http://schemas.microsoft.com/office/drawing/2018/sketchyshapes" sd="1219033472">
                  <a:custGeom>
                    <a:avLst/>
                    <a:gdLst>
                      <a:gd name="connsiteX0" fmla="*/ 0 w 2588963"/>
                      <a:gd name="connsiteY0" fmla="*/ 190963 h 1145755"/>
                      <a:gd name="connsiteX1" fmla="*/ 190963 w 2588963"/>
                      <a:gd name="connsiteY1" fmla="*/ 0 h 1145755"/>
                      <a:gd name="connsiteX2" fmla="*/ 786863 w 2588963"/>
                      <a:gd name="connsiteY2" fmla="*/ 0 h 1145755"/>
                      <a:gd name="connsiteX3" fmla="*/ 1316552 w 2588963"/>
                      <a:gd name="connsiteY3" fmla="*/ 0 h 1145755"/>
                      <a:gd name="connsiteX4" fmla="*/ 1824170 w 2588963"/>
                      <a:gd name="connsiteY4" fmla="*/ 0 h 1145755"/>
                      <a:gd name="connsiteX5" fmla="*/ 2398000 w 2588963"/>
                      <a:gd name="connsiteY5" fmla="*/ 0 h 1145755"/>
                      <a:gd name="connsiteX6" fmla="*/ 2588963 w 2588963"/>
                      <a:gd name="connsiteY6" fmla="*/ 190963 h 1145755"/>
                      <a:gd name="connsiteX7" fmla="*/ 2588963 w 2588963"/>
                      <a:gd name="connsiteY7" fmla="*/ 572878 h 1145755"/>
                      <a:gd name="connsiteX8" fmla="*/ 2588963 w 2588963"/>
                      <a:gd name="connsiteY8" fmla="*/ 954792 h 1145755"/>
                      <a:gd name="connsiteX9" fmla="*/ 2398000 w 2588963"/>
                      <a:gd name="connsiteY9" fmla="*/ 1145755 h 1145755"/>
                      <a:gd name="connsiteX10" fmla="*/ 1846241 w 2588963"/>
                      <a:gd name="connsiteY10" fmla="*/ 1145755 h 1145755"/>
                      <a:gd name="connsiteX11" fmla="*/ 1316552 w 2588963"/>
                      <a:gd name="connsiteY11" fmla="*/ 1145755 h 1145755"/>
                      <a:gd name="connsiteX12" fmla="*/ 720652 w 2588963"/>
                      <a:gd name="connsiteY12" fmla="*/ 1145755 h 1145755"/>
                      <a:gd name="connsiteX13" fmla="*/ 190963 w 2588963"/>
                      <a:gd name="connsiteY13" fmla="*/ 1145755 h 1145755"/>
                      <a:gd name="connsiteX14" fmla="*/ 0 w 2588963"/>
                      <a:gd name="connsiteY14" fmla="*/ 954792 h 1145755"/>
                      <a:gd name="connsiteX15" fmla="*/ 0 w 2588963"/>
                      <a:gd name="connsiteY15" fmla="*/ 565239 h 1145755"/>
                      <a:gd name="connsiteX16" fmla="*/ 0 w 2588963"/>
                      <a:gd name="connsiteY16" fmla="*/ 190963 h 1145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88963" h="1145755" extrusionOk="0">
                        <a:moveTo>
                          <a:pt x="0" y="190963"/>
                        </a:moveTo>
                        <a:cubicBezTo>
                          <a:pt x="-19642" y="73381"/>
                          <a:pt x="63810" y="8139"/>
                          <a:pt x="190963" y="0"/>
                        </a:cubicBezTo>
                        <a:cubicBezTo>
                          <a:pt x="404701" y="16488"/>
                          <a:pt x="631357" y="25744"/>
                          <a:pt x="786863" y="0"/>
                        </a:cubicBezTo>
                        <a:cubicBezTo>
                          <a:pt x="942369" y="-25744"/>
                          <a:pt x="1108026" y="12593"/>
                          <a:pt x="1316552" y="0"/>
                        </a:cubicBezTo>
                        <a:cubicBezTo>
                          <a:pt x="1525078" y="-12593"/>
                          <a:pt x="1600126" y="21846"/>
                          <a:pt x="1824170" y="0"/>
                        </a:cubicBezTo>
                        <a:cubicBezTo>
                          <a:pt x="2048214" y="-21846"/>
                          <a:pt x="2250978" y="2646"/>
                          <a:pt x="2398000" y="0"/>
                        </a:cubicBezTo>
                        <a:cubicBezTo>
                          <a:pt x="2512083" y="-17734"/>
                          <a:pt x="2586178" y="85071"/>
                          <a:pt x="2588963" y="190963"/>
                        </a:cubicBezTo>
                        <a:cubicBezTo>
                          <a:pt x="2576471" y="333635"/>
                          <a:pt x="2602058" y="423114"/>
                          <a:pt x="2588963" y="572878"/>
                        </a:cubicBezTo>
                        <a:cubicBezTo>
                          <a:pt x="2575868" y="722642"/>
                          <a:pt x="2589192" y="859236"/>
                          <a:pt x="2588963" y="954792"/>
                        </a:cubicBezTo>
                        <a:cubicBezTo>
                          <a:pt x="2609461" y="1065186"/>
                          <a:pt x="2491436" y="1143809"/>
                          <a:pt x="2398000" y="1145755"/>
                        </a:cubicBezTo>
                        <a:cubicBezTo>
                          <a:pt x="2160851" y="1134117"/>
                          <a:pt x="2066390" y="1155217"/>
                          <a:pt x="1846241" y="1145755"/>
                        </a:cubicBezTo>
                        <a:cubicBezTo>
                          <a:pt x="1626092" y="1136293"/>
                          <a:pt x="1457693" y="1152976"/>
                          <a:pt x="1316552" y="1145755"/>
                        </a:cubicBezTo>
                        <a:cubicBezTo>
                          <a:pt x="1175411" y="1138534"/>
                          <a:pt x="957390" y="1164516"/>
                          <a:pt x="720652" y="1145755"/>
                        </a:cubicBezTo>
                        <a:cubicBezTo>
                          <a:pt x="483914" y="1126994"/>
                          <a:pt x="328567" y="1132729"/>
                          <a:pt x="190963" y="1145755"/>
                        </a:cubicBezTo>
                        <a:cubicBezTo>
                          <a:pt x="76206" y="1147281"/>
                          <a:pt x="-5630" y="1056373"/>
                          <a:pt x="0" y="954792"/>
                        </a:cubicBezTo>
                        <a:cubicBezTo>
                          <a:pt x="-7708" y="762122"/>
                          <a:pt x="4434" y="660787"/>
                          <a:pt x="0" y="565239"/>
                        </a:cubicBezTo>
                        <a:cubicBezTo>
                          <a:pt x="-4434" y="469691"/>
                          <a:pt x="8619" y="293560"/>
                          <a:pt x="0" y="190963"/>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7CBC0DDE-53B1-902C-FEF5-F7103EE7E9EE}"/>
              </a:ext>
            </a:extLst>
          </p:cNvPr>
          <p:cNvSpPr>
            <a:spLocks noChangeAspect="1"/>
          </p:cNvSpPr>
          <p:nvPr/>
        </p:nvSpPr>
        <p:spPr>
          <a:xfrm>
            <a:off x="8988033" y="3836971"/>
            <a:ext cx="806027" cy="365760"/>
          </a:xfrm>
          <a:prstGeom prst="ellipse">
            <a:avLst/>
          </a:prstGeom>
          <a:noFill/>
          <a:ln w="38100">
            <a:solidFill>
              <a:srgbClr val="C00000"/>
            </a:solidFill>
            <a:extLst>
              <a:ext uri="{C807C97D-BFC1-408E-A445-0C87EB9F89A2}">
                <ask:lineSketchStyleProps xmlns:ask="http://schemas.microsoft.com/office/drawing/2018/sketchyshapes" sd="1219033472">
                  <a:custGeom>
                    <a:avLst/>
                    <a:gdLst>
                      <a:gd name="connsiteX0" fmla="*/ 0 w 429653"/>
                      <a:gd name="connsiteY0" fmla="*/ 214827 h 429653"/>
                      <a:gd name="connsiteX1" fmla="*/ 214827 w 429653"/>
                      <a:gd name="connsiteY1" fmla="*/ 0 h 429653"/>
                      <a:gd name="connsiteX2" fmla="*/ 429654 w 429653"/>
                      <a:gd name="connsiteY2" fmla="*/ 214827 h 429653"/>
                      <a:gd name="connsiteX3" fmla="*/ 214827 w 429653"/>
                      <a:gd name="connsiteY3" fmla="*/ 429654 h 429653"/>
                      <a:gd name="connsiteX4" fmla="*/ 0 w 429653"/>
                      <a:gd name="connsiteY4" fmla="*/ 214827 h 429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9653" h="429653" extrusionOk="0">
                        <a:moveTo>
                          <a:pt x="0" y="214827"/>
                        </a:moveTo>
                        <a:cubicBezTo>
                          <a:pt x="-20065" y="83804"/>
                          <a:pt x="83810" y="4643"/>
                          <a:pt x="214827" y="0"/>
                        </a:cubicBezTo>
                        <a:cubicBezTo>
                          <a:pt x="340440" y="1467"/>
                          <a:pt x="405564" y="96947"/>
                          <a:pt x="429654" y="214827"/>
                        </a:cubicBezTo>
                        <a:cubicBezTo>
                          <a:pt x="418122" y="344734"/>
                          <a:pt x="330764" y="444627"/>
                          <a:pt x="214827" y="429654"/>
                        </a:cubicBezTo>
                        <a:cubicBezTo>
                          <a:pt x="82471" y="422153"/>
                          <a:pt x="10478" y="338479"/>
                          <a:pt x="0" y="214827"/>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C00000"/>
                </a:solidFill>
                <a:latin typeface="Arial" panose="020B0604020202020204" pitchFamily="34" charset="0"/>
                <a:cs typeface="Arial" panose="020B0604020202020204" pitchFamily="34" charset="0"/>
              </a:rPr>
              <a:t>20</a:t>
            </a:r>
          </a:p>
        </p:txBody>
      </p:sp>
      <p:sp>
        <p:nvSpPr>
          <p:cNvPr id="15" name="Rounded Rectangle 14">
            <a:extLst>
              <a:ext uri="{FF2B5EF4-FFF2-40B4-BE49-F238E27FC236}">
                <a16:creationId xmlns:a16="http://schemas.microsoft.com/office/drawing/2014/main" id="{DDAAC368-A469-A2F6-FE38-DC8B6713FF55}"/>
              </a:ext>
            </a:extLst>
          </p:cNvPr>
          <p:cNvSpPr/>
          <p:nvPr/>
        </p:nvSpPr>
        <p:spPr>
          <a:xfrm>
            <a:off x="9711266" y="275371"/>
            <a:ext cx="731520" cy="291897"/>
          </a:xfrm>
          <a:prstGeom prst="roundRect">
            <a:avLst/>
          </a:prstGeom>
          <a:noFill/>
          <a:ln w="38100">
            <a:solidFill>
              <a:srgbClr val="C00000"/>
            </a:solidFill>
            <a:extLst>
              <a:ext uri="{C807C97D-BFC1-408E-A445-0C87EB9F89A2}">
                <ask:lineSketchStyleProps xmlns:ask="http://schemas.microsoft.com/office/drawing/2018/sketchyshapes" sd="1219033472">
                  <a:custGeom>
                    <a:avLst/>
                    <a:gdLst>
                      <a:gd name="connsiteX0" fmla="*/ 0 w 2588963"/>
                      <a:gd name="connsiteY0" fmla="*/ 190963 h 1145755"/>
                      <a:gd name="connsiteX1" fmla="*/ 190963 w 2588963"/>
                      <a:gd name="connsiteY1" fmla="*/ 0 h 1145755"/>
                      <a:gd name="connsiteX2" fmla="*/ 786863 w 2588963"/>
                      <a:gd name="connsiteY2" fmla="*/ 0 h 1145755"/>
                      <a:gd name="connsiteX3" fmla="*/ 1316552 w 2588963"/>
                      <a:gd name="connsiteY3" fmla="*/ 0 h 1145755"/>
                      <a:gd name="connsiteX4" fmla="*/ 1824170 w 2588963"/>
                      <a:gd name="connsiteY4" fmla="*/ 0 h 1145755"/>
                      <a:gd name="connsiteX5" fmla="*/ 2398000 w 2588963"/>
                      <a:gd name="connsiteY5" fmla="*/ 0 h 1145755"/>
                      <a:gd name="connsiteX6" fmla="*/ 2588963 w 2588963"/>
                      <a:gd name="connsiteY6" fmla="*/ 190963 h 1145755"/>
                      <a:gd name="connsiteX7" fmla="*/ 2588963 w 2588963"/>
                      <a:gd name="connsiteY7" fmla="*/ 572878 h 1145755"/>
                      <a:gd name="connsiteX8" fmla="*/ 2588963 w 2588963"/>
                      <a:gd name="connsiteY8" fmla="*/ 954792 h 1145755"/>
                      <a:gd name="connsiteX9" fmla="*/ 2398000 w 2588963"/>
                      <a:gd name="connsiteY9" fmla="*/ 1145755 h 1145755"/>
                      <a:gd name="connsiteX10" fmla="*/ 1846241 w 2588963"/>
                      <a:gd name="connsiteY10" fmla="*/ 1145755 h 1145755"/>
                      <a:gd name="connsiteX11" fmla="*/ 1316552 w 2588963"/>
                      <a:gd name="connsiteY11" fmla="*/ 1145755 h 1145755"/>
                      <a:gd name="connsiteX12" fmla="*/ 720652 w 2588963"/>
                      <a:gd name="connsiteY12" fmla="*/ 1145755 h 1145755"/>
                      <a:gd name="connsiteX13" fmla="*/ 190963 w 2588963"/>
                      <a:gd name="connsiteY13" fmla="*/ 1145755 h 1145755"/>
                      <a:gd name="connsiteX14" fmla="*/ 0 w 2588963"/>
                      <a:gd name="connsiteY14" fmla="*/ 954792 h 1145755"/>
                      <a:gd name="connsiteX15" fmla="*/ 0 w 2588963"/>
                      <a:gd name="connsiteY15" fmla="*/ 565239 h 1145755"/>
                      <a:gd name="connsiteX16" fmla="*/ 0 w 2588963"/>
                      <a:gd name="connsiteY16" fmla="*/ 190963 h 1145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88963" h="1145755" extrusionOk="0">
                        <a:moveTo>
                          <a:pt x="0" y="190963"/>
                        </a:moveTo>
                        <a:cubicBezTo>
                          <a:pt x="-19642" y="73381"/>
                          <a:pt x="63810" y="8139"/>
                          <a:pt x="190963" y="0"/>
                        </a:cubicBezTo>
                        <a:cubicBezTo>
                          <a:pt x="404701" y="16488"/>
                          <a:pt x="631357" y="25744"/>
                          <a:pt x="786863" y="0"/>
                        </a:cubicBezTo>
                        <a:cubicBezTo>
                          <a:pt x="942369" y="-25744"/>
                          <a:pt x="1108026" y="12593"/>
                          <a:pt x="1316552" y="0"/>
                        </a:cubicBezTo>
                        <a:cubicBezTo>
                          <a:pt x="1525078" y="-12593"/>
                          <a:pt x="1600126" y="21846"/>
                          <a:pt x="1824170" y="0"/>
                        </a:cubicBezTo>
                        <a:cubicBezTo>
                          <a:pt x="2048214" y="-21846"/>
                          <a:pt x="2250978" y="2646"/>
                          <a:pt x="2398000" y="0"/>
                        </a:cubicBezTo>
                        <a:cubicBezTo>
                          <a:pt x="2512083" y="-17734"/>
                          <a:pt x="2586178" y="85071"/>
                          <a:pt x="2588963" y="190963"/>
                        </a:cubicBezTo>
                        <a:cubicBezTo>
                          <a:pt x="2576471" y="333635"/>
                          <a:pt x="2602058" y="423114"/>
                          <a:pt x="2588963" y="572878"/>
                        </a:cubicBezTo>
                        <a:cubicBezTo>
                          <a:pt x="2575868" y="722642"/>
                          <a:pt x="2589192" y="859236"/>
                          <a:pt x="2588963" y="954792"/>
                        </a:cubicBezTo>
                        <a:cubicBezTo>
                          <a:pt x="2609461" y="1065186"/>
                          <a:pt x="2491436" y="1143809"/>
                          <a:pt x="2398000" y="1145755"/>
                        </a:cubicBezTo>
                        <a:cubicBezTo>
                          <a:pt x="2160851" y="1134117"/>
                          <a:pt x="2066390" y="1155217"/>
                          <a:pt x="1846241" y="1145755"/>
                        </a:cubicBezTo>
                        <a:cubicBezTo>
                          <a:pt x="1626092" y="1136293"/>
                          <a:pt x="1457693" y="1152976"/>
                          <a:pt x="1316552" y="1145755"/>
                        </a:cubicBezTo>
                        <a:cubicBezTo>
                          <a:pt x="1175411" y="1138534"/>
                          <a:pt x="957390" y="1164516"/>
                          <a:pt x="720652" y="1145755"/>
                        </a:cubicBezTo>
                        <a:cubicBezTo>
                          <a:pt x="483914" y="1126994"/>
                          <a:pt x="328567" y="1132729"/>
                          <a:pt x="190963" y="1145755"/>
                        </a:cubicBezTo>
                        <a:cubicBezTo>
                          <a:pt x="76206" y="1147281"/>
                          <a:pt x="-5630" y="1056373"/>
                          <a:pt x="0" y="954792"/>
                        </a:cubicBezTo>
                        <a:cubicBezTo>
                          <a:pt x="-7708" y="762122"/>
                          <a:pt x="4434" y="660787"/>
                          <a:pt x="0" y="565239"/>
                        </a:cubicBezTo>
                        <a:cubicBezTo>
                          <a:pt x="-4434" y="469691"/>
                          <a:pt x="8619" y="293560"/>
                          <a:pt x="0" y="190963"/>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BD00D435-7A61-EC39-9343-4B1094ABCD28}"/>
              </a:ext>
            </a:extLst>
          </p:cNvPr>
          <p:cNvSpPr txBox="1"/>
          <p:nvPr/>
        </p:nvSpPr>
        <p:spPr>
          <a:xfrm>
            <a:off x="8210321" y="4286135"/>
            <a:ext cx="3890031" cy="646331"/>
          </a:xfrm>
          <a:prstGeom prst="rect">
            <a:avLst/>
          </a:prstGeom>
          <a:solidFill>
            <a:srgbClr val="FFFFFF">
              <a:alpha val="50196"/>
            </a:srgbClr>
          </a:solidFill>
        </p:spPr>
        <p:txBody>
          <a:bodyPr wrap="square" rtlCol="0">
            <a:spAutoFit/>
          </a:bodyPr>
          <a:lstStyle/>
          <a:p>
            <a:r>
              <a:rPr lang="en-US" dirty="0">
                <a:solidFill>
                  <a:srgbClr val="C00000"/>
                </a:solidFill>
                <a:latin typeface="Arial" panose="020B0604020202020204" pitchFamily="34" charset="0"/>
                <a:cs typeface="Arial" panose="020B0604020202020204" pitchFamily="34" charset="0"/>
              </a:rPr>
              <a:t>Look up </a:t>
            </a:r>
            <a:r>
              <a:rPr lang="en-US" dirty="0" err="1">
                <a:solidFill>
                  <a:srgbClr val="C00000"/>
                </a:solidFill>
                <a:latin typeface="Arial" panose="020B0604020202020204" pitchFamily="34" charset="0"/>
                <a:cs typeface="Arial" panose="020B0604020202020204" pitchFamily="34" charset="0"/>
              </a:rPr>
              <a:t>GlyTouCan</a:t>
            </a:r>
            <a:r>
              <a:rPr lang="en-US" dirty="0">
                <a:solidFill>
                  <a:srgbClr val="C00000"/>
                </a:solidFill>
                <a:latin typeface="Arial" panose="020B0604020202020204" pitchFamily="34" charset="0"/>
                <a:cs typeface="Arial" panose="020B0604020202020204" pitchFamily="34" charset="0"/>
              </a:rPr>
              <a:t> and </a:t>
            </a:r>
            <a:r>
              <a:rPr lang="en-US" dirty="0" err="1">
                <a:solidFill>
                  <a:srgbClr val="C00000"/>
                </a:solidFill>
                <a:latin typeface="Arial" panose="020B0604020202020204" pitchFamily="34" charset="0"/>
                <a:cs typeface="Arial" panose="020B0604020202020204" pitchFamily="34" charset="0"/>
              </a:rPr>
              <a:t>GlyGen</a:t>
            </a:r>
            <a:r>
              <a:rPr lang="en-US" dirty="0">
                <a:solidFill>
                  <a:srgbClr val="C00000"/>
                </a:solidFill>
                <a:latin typeface="Arial" panose="020B0604020202020204" pitchFamily="34" charset="0"/>
                <a:cs typeface="Arial" panose="020B0604020202020204" pitchFamily="34" charset="0"/>
              </a:rPr>
              <a:t> ID by clicking “Lookup” button</a:t>
            </a:r>
          </a:p>
        </p:txBody>
      </p:sp>
      <p:sp>
        <p:nvSpPr>
          <p:cNvPr id="17" name="Arc 16">
            <a:extLst>
              <a:ext uri="{FF2B5EF4-FFF2-40B4-BE49-F238E27FC236}">
                <a16:creationId xmlns:a16="http://schemas.microsoft.com/office/drawing/2014/main" id="{FBA1FA00-EA20-0500-40F5-7114B9FABE57}"/>
              </a:ext>
            </a:extLst>
          </p:cNvPr>
          <p:cNvSpPr/>
          <p:nvPr/>
        </p:nvSpPr>
        <p:spPr>
          <a:xfrm flipV="1">
            <a:off x="4748463" y="-3439237"/>
            <a:ext cx="5406874" cy="7922539"/>
          </a:xfrm>
          <a:prstGeom prst="arc">
            <a:avLst>
              <a:gd name="adj1" fmla="val 16457772"/>
              <a:gd name="adj2" fmla="val 21568027"/>
            </a:avLst>
          </a:prstGeom>
          <a:ln w="38100">
            <a:solidFill>
              <a:srgbClr val="C00000"/>
            </a:solidFill>
            <a:headEnd type="none"/>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p>
        </p:txBody>
      </p:sp>
      <p:sp>
        <p:nvSpPr>
          <p:cNvPr id="18" name="Oval 17">
            <a:extLst>
              <a:ext uri="{FF2B5EF4-FFF2-40B4-BE49-F238E27FC236}">
                <a16:creationId xmlns:a16="http://schemas.microsoft.com/office/drawing/2014/main" id="{C33E98F6-1631-4F78-E2BC-2144C2D01F3C}"/>
              </a:ext>
            </a:extLst>
          </p:cNvPr>
          <p:cNvSpPr>
            <a:spLocks noChangeAspect="1"/>
          </p:cNvSpPr>
          <p:nvPr/>
        </p:nvSpPr>
        <p:spPr>
          <a:xfrm>
            <a:off x="11038733" y="666822"/>
            <a:ext cx="750419" cy="365760"/>
          </a:xfrm>
          <a:prstGeom prst="ellipse">
            <a:avLst/>
          </a:prstGeom>
          <a:noFill/>
          <a:ln w="38100">
            <a:solidFill>
              <a:srgbClr val="C00000"/>
            </a:solidFill>
            <a:extLst>
              <a:ext uri="{C807C97D-BFC1-408E-A445-0C87EB9F89A2}">
                <ask:lineSketchStyleProps xmlns:ask="http://schemas.microsoft.com/office/drawing/2018/sketchyshapes" sd="1219033472">
                  <a:custGeom>
                    <a:avLst/>
                    <a:gdLst>
                      <a:gd name="connsiteX0" fmla="*/ 0 w 429653"/>
                      <a:gd name="connsiteY0" fmla="*/ 214827 h 429653"/>
                      <a:gd name="connsiteX1" fmla="*/ 214827 w 429653"/>
                      <a:gd name="connsiteY1" fmla="*/ 0 h 429653"/>
                      <a:gd name="connsiteX2" fmla="*/ 429654 w 429653"/>
                      <a:gd name="connsiteY2" fmla="*/ 214827 h 429653"/>
                      <a:gd name="connsiteX3" fmla="*/ 214827 w 429653"/>
                      <a:gd name="connsiteY3" fmla="*/ 429654 h 429653"/>
                      <a:gd name="connsiteX4" fmla="*/ 0 w 429653"/>
                      <a:gd name="connsiteY4" fmla="*/ 214827 h 429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9653" h="429653" extrusionOk="0">
                        <a:moveTo>
                          <a:pt x="0" y="214827"/>
                        </a:moveTo>
                        <a:cubicBezTo>
                          <a:pt x="-20065" y="83804"/>
                          <a:pt x="83810" y="4643"/>
                          <a:pt x="214827" y="0"/>
                        </a:cubicBezTo>
                        <a:cubicBezTo>
                          <a:pt x="340440" y="1467"/>
                          <a:pt x="405564" y="96947"/>
                          <a:pt x="429654" y="214827"/>
                        </a:cubicBezTo>
                        <a:cubicBezTo>
                          <a:pt x="418122" y="344734"/>
                          <a:pt x="330764" y="444627"/>
                          <a:pt x="214827" y="429654"/>
                        </a:cubicBezTo>
                        <a:cubicBezTo>
                          <a:pt x="82471" y="422153"/>
                          <a:pt x="10478" y="338479"/>
                          <a:pt x="0" y="214827"/>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C00000"/>
                </a:solidFill>
                <a:latin typeface="Arial" panose="020B0604020202020204" pitchFamily="34" charset="0"/>
                <a:cs typeface="Arial" panose="020B0604020202020204" pitchFamily="34" charset="0"/>
              </a:rPr>
              <a:t>21</a:t>
            </a:r>
          </a:p>
        </p:txBody>
      </p:sp>
      <p:sp>
        <p:nvSpPr>
          <p:cNvPr id="19" name="Rounded Rectangle 18">
            <a:extLst>
              <a:ext uri="{FF2B5EF4-FFF2-40B4-BE49-F238E27FC236}">
                <a16:creationId xmlns:a16="http://schemas.microsoft.com/office/drawing/2014/main" id="{A650015F-7F6A-2043-77E6-3AC33298F0B8}"/>
              </a:ext>
            </a:extLst>
          </p:cNvPr>
          <p:cNvSpPr/>
          <p:nvPr/>
        </p:nvSpPr>
        <p:spPr>
          <a:xfrm>
            <a:off x="10943557" y="245745"/>
            <a:ext cx="940770" cy="365760"/>
          </a:xfrm>
          <a:prstGeom prst="roundRect">
            <a:avLst/>
          </a:prstGeom>
          <a:noFill/>
          <a:ln w="38100">
            <a:solidFill>
              <a:srgbClr val="C00000"/>
            </a:solidFill>
            <a:extLst>
              <a:ext uri="{C807C97D-BFC1-408E-A445-0C87EB9F89A2}">
                <ask:lineSketchStyleProps xmlns:ask="http://schemas.microsoft.com/office/drawing/2018/sketchyshapes" sd="1219033472">
                  <a:custGeom>
                    <a:avLst/>
                    <a:gdLst>
                      <a:gd name="connsiteX0" fmla="*/ 0 w 2588963"/>
                      <a:gd name="connsiteY0" fmla="*/ 190963 h 1145755"/>
                      <a:gd name="connsiteX1" fmla="*/ 190963 w 2588963"/>
                      <a:gd name="connsiteY1" fmla="*/ 0 h 1145755"/>
                      <a:gd name="connsiteX2" fmla="*/ 786863 w 2588963"/>
                      <a:gd name="connsiteY2" fmla="*/ 0 h 1145755"/>
                      <a:gd name="connsiteX3" fmla="*/ 1316552 w 2588963"/>
                      <a:gd name="connsiteY3" fmla="*/ 0 h 1145755"/>
                      <a:gd name="connsiteX4" fmla="*/ 1824170 w 2588963"/>
                      <a:gd name="connsiteY4" fmla="*/ 0 h 1145755"/>
                      <a:gd name="connsiteX5" fmla="*/ 2398000 w 2588963"/>
                      <a:gd name="connsiteY5" fmla="*/ 0 h 1145755"/>
                      <a:gd name="connsiteX6" fmla="*/ 2588963 w 2588963"/>
                      <a:gd name="connsiteY6" fmla="*/ 190963 h 1145755"/>
                      <a:gd name="connsiteX7" fmla="*/ 2588963 w 2588963"/>
                      <a:gd name="connsiteY7" fmla="*/ 572878 h 1145755"/>
                      <a:gd name="connsiteX8" fmla="*/ 2588963 w 2588963"/>
                      <a:gd name="connsiteY8" fmla="*/ 954792 h 1145755"/>
                      <a:gd name="connsiteX9" fmla="*/ 2398000 w 2588963"/>
                      <a:gd name="connsiteY9" fmla="*/ 1145755 h 1145755"/>
                      <a:gd name="connsiteX10" fmla="*/ 1846241 w 2588963"/>
                      <a:gd name="connsiteY10" fmla="*/ 1145755 h 1145755"/>
                      <a:gd name="connsiteX11" fmla="*/ 1316552 w 2588963"/>
                      <a:gd name="connsiteY11" fmla="*/ 1145755 h 1145755"/>
                      <a:gd name="connsiteX12" fmla="*/ 720652 w 2588963"/>
                      <a:gd name="connsiteY12" fmla="*/ 1145755 h 1145755"/>
                      <a:gd name="connsiteX13" fmla="*/ 190963 w 2588963"/>
                      <a:gd name="connsiteY13" fmla="*/ 1145755 h 1145755"/>
                      <a:gd name="connsiteX14" fmla="*/ 0 w 2588963"/>
                      <a:gd name="connsiteY14" fmla="*/ 954792 h 1145755"/>
                      <a:gd name="connsiteX15" fmla="*/ 0 w 2588963"/>
                      <a:gd name="connsiteY15" fmla="*/ 565239 h 1145755"/>
                      <a:gd name="connsiteX16" fmla="*/ 0 w 2588963"/>
                      <a:gd name="connsiteY16" fmla="*/ 190963 h 1145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88963" h="1145755" extrusionOk="0">
                        <a:moveTo>
                          <a:pt x="0" y="190963"/>
                        </a:moveTo>
                        <a:cubicBezTo>
                          <a:pt x="-19642" y="73381"/>
                          <a:pt x="63810" y="8139"/>
                          <a:pt x="190963" y="0"/>
                        </a:cubicBezTo>
                        <a:cubicBezTo>
                          <a:pt x="404701" y="16488"/>
                          <a:pt x="631357" y="25744"/>
                          <a:pt x="786863" y="0"/>
                        </a:cubicBezTo>
                        <a:cubicBezTo>
                          <a:pt x="942369" y="-25744"/>
                          <a:pt x="1108026" y="12593"/>
                          <a:pt x="1316552" y="0"/>
                        </a:cubicBezTo>
                        <a:cubicBezTo>
                          <a:pt x="1525078" y="-12593"/>
                          <a:pt x="1600126" y="21846"/>
                          <a:pt x="1824170" y="0"/>
                        </a:cubicBezTo>
                        <a:cubicBezTo>
                          <a:pt x="2048214" y="-21846"/>
                          <a:pt x="2250978" y="2646"/>
                          <a:pt x="2398000" y="0"/>
                        </a:cubicBezTo>
                        <a:cubicBezTo>
                          <a:pt x="2512083" y="-17734"/>
                          <a:pt x="2586178" y="85071"/>
                          <a:pt x="2588963" y="190963"/>
                        </a:cubicBezTo>
                        <a:cubicBezTo>
                          <a:pt x="2576471" y="333635"/>
                          <a:pt x="2602058" y="423114"/>
                          <a:pt x="2588963" y="572878"/>
                        </a:cubicBezTo>
                        <a:cubicBezTo>
                          <a:pt x="2575868" y="722642"/>
                          <a:pt x="2589192" y="859236"/>
                          <a:pt x="2588963" y="954792"/>
                        </a:cubicBezTo>
                        <a:cubicBezTo>
                          <a:pt x="2609461" y="1065186"/>
                          <a:pt x="2491436" y="1143809"/>
                          <a:pt x="2398000" y="1145755"/>
                        </a:cubicBezTo>
                        <a:cubicBezTo>
                          <a:pt x="2160851" y="1134117"/>
                          <a:pt x="2066390" y="1155217"/>
                          <a:pt x="1846241" y="1145755"/>
                        </a:cubicBezTo>
                        <a:cubicBezTo>
                          <a:pt x="1626092" y="1136293"/>
                          <a:pt x="1457693" y="1152976"/>
                          <a:pt x="1316552" y="1145755"/>
                        </a:cubicBezTo>
                        <a:cubicBezTo>
                          <a:pt x="1175411" y="1138534"/>
                          <a:pt x="957390" y="1164516"/>
                          <a:pt x="720652" y="1145755"/>
                        </a:cubicBezTo>
                        <a:cubicBezTo>
                          <a:pt x="483914" y="1126994"/>
                          <a:pt x="328567" y="1132729"/>
                          <a:pt x="190963" y="1145755"/>
                        </a:cubicBezTo>
                        <a:cubicBezTo>
                          <a:pt x="76206" y="1147281"/>
                          <a:pt x="-5630" y="1056373"/>
                          <a:pt x="0" y="954792"/>
                        </a:cubicBezTo>
                        <a:cubicBezTo>
                          <a:pt x="-7708" y="762122"/>
                          <a:pt x="4434" y="660787"/>
                          <a:pt x="0" y="565239"/>
                        </a:cubicBezTo>
                        <a:cubicBezTo>
                          <a:pt x="-4434" y="469691"/>
                          <a:pt x="8619" y="293560"/>
                          <a:pt x="0" y="190963"/>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F86E5C81-94D3-ACCF-E14D-04CB7A2434D9}"/>
              </a:ext>
            </a:extLst>
          </p:cNvPr>
          <p:cNvSpPr txBox="1"/>
          <p:nvPr/>
        </p:nvSpPr>
        <p:spPr>
          <a:xfrm>
            <a:off x="10780887" y="1069461"/>
            <a:ext cx="1266111" cy="646331"/>
          </a:xfrm>
          <a:prstGeom prst="rect">
            <a:avLst/>
          </a:prstGeom>
          <a:solidFill>
            <a:srgbClr val="FFFFFF">
              <a:alpha val="50196"/>
            </a:srgbClr>
          </a:solidFill>
        </p:spPr>
        <p:txBody>
          <a:bodyPr wrap="square" rtlCol="0">
            <a:spAutoFit/>
          </a:bodyPr>
          <a:lstStyle/>
          <a:p>
            <a:r>
              <a:rPr lang="en-US" dirty="0">
                <a:solidFill>
                  <a:srgbClr val="C00000"/>
                </a:solidFill>
                <a:latin typeface="Arial" panose="020B0604020202020204" pitchFamily="34" charset="0"/>
                <a:cs typeface="Arial" panose="020B0604020202020204" pitchFamily="34" charset="0"/>
              </a:rPr>
              <a:t>Download JSON file</a:t>
            </a:r>
          </a:p>
        </p:txBody>
      </p:sp>
    </p:spTree>
    <p:extLst>
      <p:ext uri="{BB962C8B-B14F-4D97-AF65-F5344CB8AC3E}">
        <p14:creationId xmlns:p14="http://schemas.microsoft.com/office/powerpoint/2010/main" val="1912867131"/>
      </p:ext>
    </p:extLst>
  </p:cSld>
  <p:clrMapOvr>
    <a:masterClrMapping/>
  </p:clrMapOvr>
  <mc:AlternateContent xmlns:mc="http://schemas.openxmlformats.org/markup-compatibility/2006" xmlns:p14="http://schemas.microsoft.com/office/powerpoint/2010/main">
    <mc:Choice Requires="p14">
      <p:transition p14:dur="250">
        <p:push dir="u"/>
      </p:transition>
    </mc:Choice>
    <mc:Fallback xmlns="">
      <p:transition>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9"/>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36D78B-70A0-32DA-2491-A0312493B8B7}"/>
            </a:ext>
          </a:extLst>
        </p:cNvPr>
        <p:cNvGrpSpPr/>
        <p:nvPr/>
      </p:nvGrpSpPr>
      <p:grpSpPr>
        <a:xfrm>
          <a:off x="0" y="0"/>
          <a:ext cx="0" cy="0"/>
          <a:chOff x="0" y="0"/>
          <a:chExt cx="0" cy="0"/>
        </a:xfrm>
      </p:grpSpPr>
      <p:pic>
        <p:nvPicPr>
          <p:cNvPr id="5" name="Picture 4" descr="A screenshot of a computer&#10;&#10;AI-generated content may be incorrect.">
            <a:extLst>
              <a:ext uri="{FF2B5EF4-FFF2-40B4-BE49-F238E27FC236}">
                <a16:creationId xmlns:a16="http://schemas.microsoft.com/office/drawing/2014/main" id="{04411992-70D6-C470-BB1E-52BF2F194D96}"/>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a:xfrm>
            <a:off x="0" y="94774"/>
            <a:ext cx="12192000" cy="6668453"/>
          </a:xfrm>
          <a:prstGeom prst="rect">
            <a:avLst/>
          </a:prstGeom>
        </p:spPr>
      </p:pic>
      <p:sp>
        <p:nvSpPr>
          <p:cNvPr id="6" name="Rounded Rectangle 5">
            <a:extLst>
              <a:ext uri="{FF2B5EF4-FFF2-40B4-BE49-F238E27FC236}">
                <a16:creationId xmlns:a16="http://schemas.microsoft.com/office/drawing/2014/main" id="{01B43F80-2BCF-D2C5-9AE8-B9CDDF93F4DE}"/>
              </a:ext>
            </a:extLst>
          </p:cNvPr>
          <p:cNvSpPr/>
          <p:nvPr/>
        </p:nvSpPr>
        <p:spPr>
          <a:xfrm>
            <a:off x="1555775" y="1764065"/>
            <a:ext cx="6155936" cy="1464657"/>
          </a:xfrm>
          <a:prstGeom prst="roundRect">
            <a:avLst/>
          </a:prstGeom>
          <a:noFill/>
          <a:ln w="38100">
            <a:solidFill>
              <a:srgbClr val="C00000"/>
            </a:solidFill>
            <a:extLst>
              <a:ext uri="{C807C97D-BFC1-408E-A445-0C87EB9F89A2}">
                <ask:lineSketchStyleProps xmlns:ask="http://schemas.microsoft.com/office/drawing/2018/sketchyshapes" sd="1219033472">
                  <a:custGeom>
                    <a:avLst/>
                    <a:gdLst>
                      <a:gd name="connsiteX0" fmla="*/ 0 w 2588963"/>
                      <a:gd name="connsiteY0" fmla="*/ 190963 h 1145755"/>
                      <a:gd name="connsiteX1" fmla="*/ 190963 w 2588963"/>
                      <a:gd name="connsiteY1" fmla="*/ 0 h 1145755"/>
                      <a:gd name="connsiteX2" fmla="*/ 786863 w 2588963"/>
                      <a:gd name="connsiteY2" fmla="*/ 0 h 1145755"/>
                      <a:gd name="connsiteX3" fmla="*/ 1316552 w 2588963"/>
                      <a:gd name="connsiteY3" fmla="*/ 0 h 1145755"/>
                      <a:gd name="connsiteX4" fmla="*/ 1824170 w 2588963"/>
                      <a:gd name="connsiteY4" fmla="*/ 0 h 1145755"/>
                      <a:gd name="connsiteX5" fmla="*/ 2398000 w 2588963"/>
                      <a:gd name="connsiteY5" fmla="*/ 0 h 1145755"/>
                      <a:gd name="connsiteX6" fmla="*/ 2588963 w 2588963"/>
                      <a:gd name="connsiteY6" fmla="*/ 190963 h 1145755"/>
                      <a:gd name="connsiteX7" fmla="*/ 2588963 w 2588963"/>
                      <a:gd name="connsiteY7" fmla="*/ 572878 h 1145755"/>
                      <a:gd name="connsiteX8" fmla="*/ 2588963 w 2588963"/>
                      <a:gd name="connsiteY8" fmla="*/ 954792 h 1145755"/>
                      <a:gd name="connsiteX9" fmla="*/ 2398000 w 2588963"/>
                      <a:gd name="connsiteY9" fmla="*/ 1145755 h 1145755"/>
                      <a:gd name="connsiteX10" fmla="*/ 1846241 w 2588963"/>
                      <a:gd name="connsiteY10" fmla="*/ 1145755 h 1145755"/>
                      <a:gd name="connsiteX11" fmla="*/ 1316552 w 2588963"/>
                      <a:gd name="connsiteY11" fmla="*/ 1145755 h 1145755"/>
                      <a:gd name="connsiteX12" fmla="*/ 720652 w 2588963"/>
                      <a:gd name="connsiteY12" fmla="*/ 1145755 h 1145755"/>
                      <a:gd name="connsiteX13" fmla="*/ 190963 w 2588963"/>
                      <a:gd name="connsiteY13" fmla="*/ 1145755 h 1145755"/>
                      <a:gd name="connsiteX14" fmla="*/ 0 w 2588963"/>
                      <a:gd name="connsiteY14" fmla="*/ 954792 h 1145755"/>
                      <a:gd name="connsiteX15" fmla="*/ 0 w 2588963"/>
                      <a:gd name="connsiteY15" fmla="*/ 565239 h 1145755"/>
                      <a:gd name="connsiteX16" fmla="*/ 0 w 2588963"/>
                      <a:gd name="connsiteY16" fmla="*/ 190963 h 1145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88963" h="1145755" extrusionOk="0">
                        <a:moveTo>
                          <a:pt x="0" y="190963"/>
                        </a:moveTo>
                        <a:cubicBezTo>
                          <a:pt x="-19642" y="73381"/>
                          <a:pt x="63810" y="8139"/>
                          <a:pt x="190963" y="0"/>
                        </a:cubicBezTo>
                        <a:cubicBezTo>
                          <a:pt x="404701" y="16488"/>
                          <a:pt x="631357" y="25744"/>
                          <a:pt x="786863" y="0"/>
                        </a:cubicBezTo>
                        <a:cubicBezTo>
                          <a:pt x="942369" y="-25744"/>
                          <a:pt x="1108026" y="12593"/>
                          <a:pt x="1316552" y="0"/>
                        </a:cubicBezTo>
                        <a:cubicBezTo>
                          <a:pt x="1525078" y="-12593"/>
                          <a:pt x="1600126" y="21846"/>
                          <a:pt x="1824170" y="0"/>
                        </a:cubicBezTo>
                        <a:cubicBezTo>
                          <a:pt x="2048214" y="-21846"/>
                          <a:pt x="2250978" y="2646"/>
                          <a:pt x="2398000" y="0"/>
                        </a:cubicBezTo>
                        <a:cubicBezTo>
                          <a:pt x="2512083" y="-17734"/>
                          <a:pt x="2586178" y="85071"/>
                          <a:pt x="2588963" y="190963"/>
                        </a:cubicBezTo>
                        <a:cubicBezTo>
                          <a:pt x="2576471" y="333635"/>
                          <a:pt x="2602058" y="423114"/>
                          <a:pt x="2588963" y="572878"/>
                        </a:cubicBezTo>
                        <a:cubicBezTo>
                          <a:pt x="2575868" y="722642"/>
                          <a:pt x="2589192" y="859236"/>
                          <a:pt x="2588963" y="954792"/>
                        </a:cubicBezTo>
                        <a:cubicBezTo>
                          <a:pt x="2609461" y="1065186"/>
                          <a:pt x="2491436" y="1143809"/>
                          <a:pt x="2398000" y="1145755"/>
                        </a:cubicBezTo>
                        <a:cubicBezTo>
                          <a:pt x="2160851" y="1134117"/>
                          <a:pt x="2066390" y="1155217"/>
                          <a:pt x="1846241" y="1145755"/>
                        </a:cubicBezTo>
                        <a:cubicBezTo>
                          <a:pt x="1626092" y="1136293"/>
                          <a:pt x="1457693" y="1152976"/>
                          <a:pt x="1316552" y="1145755"/>
                        </a:cubicBezTo>
                        <a:cubicBezTo>
                          <a:pt x="1175411" y="1138534"/>
                          <a:pt x="957390" y="1164516"/>
                          <a:pt x="720652" y="1145755"/>
                        </a:cubicBezTo>
                        <a:cubicBezTo>
                          <a:pt x="483914" y="1126994"/>
                          <a:pt x="328567" y="1132729"/>
                          <a:pt x="190963" y="1145755"/>
                        </a:cubicBezTo>
                        <a:cubicBezTo>
                          <a:pt x="76206" y="1147281"/>
                          <a:pt x="-5630" y="1056373"/>
                          <a:pt x="0" y="954792"/>
                        </a:cubicBezTo>
                        <a:cubicBezTo>
                          <a:pt x="-7708" y="762122"/>
                          <a:pt x="4434" y="660787"/>
                          <a:pt x="0" y="565239"/>
                        </a:cubicBezTo>
                        <a:cubicBezTo>
                          <a:pt x="-4434" y="469691"/>
                          <a:pt x="8619" y="293560"/>
                          <a:pt x="0" y="190963"/>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5CDC955B-40F7-7AFF-371F-89DA536E3C5A}"/>
              </a:ext>
            </a:extLst>
          </p:cNvPr>
          <p:cNvSpPr>
            <a:spLocks noChangeAspect="1"/>
          </p:cNvSpPr>
          <p:nvPr/>
        </p:nvSpPr>
        <p:spPr>
          <a:xfrm>
            <a:off x="11228221" y="720090"/>
            <a:ext cx="365760" cy="365760"/>
          </a:xfrm>
          <a:prstGeom prst="ellipse">
            <a:avLst/>
          </a:prstGeom>
          <a:noFill/>
          <a:ln w="38100">
            <a:solidFill>
              <a:srgbClr val="C00000"/>
            </a:solidFill>
            <a:extLst>
              <a:ext uri="{C807C97D-BFC1-408E-A445-0C87EB9F89A2}">
                <ask:lineSketchStyleProps xmlns:ask="http://schemas.microsoft.com/office/drawing/2018/sketchyshapes" sd="1219033472">
                  <a:custGeom>
                    <a:avLst/>
                    <a:gdLst>
                      <a:gd name="connsiteX0" fmla="*/ 0 w 429653"/>
                      <a:gd name="connsiteY0" fmla="*/ 214827 h 429653"/>
                      <a:gd name="connsiteX1" fmla="*/ 214827 w 429653"/>
                      <a:gd name="connsiteY1" fmla="*/ 0 h 429653"/>
                      <a:gd name="connsiteX2" fmla="*/ 429654 w 429653"/>
                      <a:gd name="connsiteY2" fmla="*/ 214827 h 429653"/>
                      <a:gd name="connsiteX3" fmla="*/ 214827 w 429653"/>
                      <a:gd name="connsiteY3" fmla="*/ 429654 h 429653"/>
                      <a:gd name="connsiteX4" fmla="*/ 0 w 429653"/>
                      <a:gd name="connsiteY4" fmla="*/ 214827 h 429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9653" h="429653" extrusionOk="0">
                        <a:moveTo>
                          <a:pt x="0" y="214827"/>
                        </a:moveTo>
                        <a:cubicBezTo>
                          <a:pt x="-20065" y="83804"/>
                          <a:pt x="83810" y="4643"/>
                          <a:pt x="214827" y="0"/>
                        </a:cubicBezTo>
                        <a:cubicBezTo>
                          <a:pt x="340440" y="1467"/>
                          <a:pt x="405564" y="96947"/>
                          <a:pt x="429654" y="214827"/>
                        </a:cubicBezTo>
                        <a:cubicBezTo>
                          <a:pt x="418122" y="344734"/>
                          <a:pt x="330764" y="444627"/>
                          <a:pt x="214827" y="429654"/>
                        </a:cubicBezTo>
                        <a:cubicBezTo>
                          <a:pt x="82471" y="422153"/>
                          <a:pt x="10478" y="338479"/>
                          <a:pt x="0" y="214827"/>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C00000"/>
                </a:solidFill>
                <a:latin typeface="Arial" panose="020B0604020202020204" pitchFamily="34" charset="0"/>
                <a:cs typeface="Arial" panose="020B0604020202020204" pitchFamily="34" charset="0"/>
              </a:rPr>
              <a:t>5</a:t>
            </a:r>
          </a:p>
        </p:txBody>
      </p:sp>
      <p:sp>
        <p:nvSpPr>
          <p:cNvPr id="8" name="Rounded Rectangle 7">
            <a:extLst>
              <a:ext uri="{FF2B5EF4-FFF2-40B4-BE49-F238E27FC236}">
                <a16:creationId xmlns:a16="http://schemas.microsoft.com/office/drawing/2014/main" id="{1C488ED5-476F-D59E-57E9-6A5092C0BC1B}"/>
              </a:ext>
            </a:extLst>
          </p:cNvPr>
          <p:cNvSpPr/>
          <p:nvPr/>
        </p:nvSpPr>
        <p:spPr>
          <a:xfrm>
            <a:off x="10940716" y="245745"/>
            <a:ext cx="940770" cy="365760"/>
          </a:xfrm>
          <a:prstGeom prst="roundRect">
            <a:avLst/>
          </a:prstGeom>
          <a:noFill/>
          <a:ln w="38100">
            <a:solidFill>
              <a:srgbClr val="C00000"/>
            </a:solidFill>
            <a:extLst>
              <a:ext uri="{C807C97D-BFC1-408E-A445-0C87EB9F89A2}">
                <ask:lineSketchStyleProps xmlns:ask="http://schemas.microsoft.com/office/drawing/2018/sketchyshapes" sd="1219033472">
                  <a:custGeom>
                    <a:avLst/>
                    <a:gdLst>
                      <a:gd name="connsiteX0" fmla="*/ 0 w 2588963"/>
                      <a:gd name="connsiteY0" fmla="*/ 190963 h 1145755"/>
                      <a:gd name="connsiteX1" fmla="*/ 190963 w 2588963"/>
                      <a:gd name="connsiteY1" fmla="*/ 0 h 1145755"/>
                      <a:gd name="connsiteX2" fmla="*/ 786863 w 2588963"/>
                      <a:gd name="connsiteY2" fmla="*/ 0 h 1145755"/>
                      <a:gd name="connsiteX3" fmla="*/ 1316552 w 2588963"/>
                      <a:gd name="connsiteY3" fmla="*/ 0 h 1145755"/>
                      <a:gd name="connsiteX4" fmla="*/ 1824170 w 2588963"/>
                      <a:gd name="connsiteY4" fmla="*/ 0 h 1145755"/>
                      <a:gd name="connsiteX5" fmla="*/ 2398000 w 2588963"/>
                      <a:gd name="connsiteY5" fmla="*/ 0 h 1145755"/>
                      <a:gd name="connsiteX6" fmla="*/ 2588963 w 2588963"/>
                      <a:gd name="connsiteY6" fmla="*/ 190963 h 1145755"/>
                      <a:gd name="connsiteX7" fmla="*/ 2588963 w 2588963"/>
                      <a:gd name="connsiteY7" fmla="*/ 572878 h 1145755"/>
                      <a:gd name="connsiteX8" fmla="*/ 2588963 w 2588963"/>
                      <a:gd name="connsiteY8" fmla="*/ 954792 h 1145755"/>
                      <a:gd name="connsiteX9" fmla="*/ 2398000 w 2588963"/>
                      <a:gd name="connsiteY9" fmla="*/ 1145755 h 1145755"/>
                      <a:gd name="connsiteX10" fmla="*/ 1846241 w 2588963"/>
                      <a:gd name="connsiteY10" fmla="*/ 1145755 h 1145755"/>
                      <a:gd name="connsiteX11" fmla="*/ 1316552 w 2588963"/>
                      <a:gd name="connsiteY11" fmla="*/ 1145755 h 1145755"/>
                      <a:gd name="connsiteX12" fmla="*/ 720652 w 2588963"/>
                      <a:gd name="connsiteY12" fmla="*/ 1145755 h 1145755"/>
                      <a:gd name="connsiteX13" fmla="*/ 190963 w 2588963"/>
                      <a:gd name="connsiteY13" fmla="*/ 1145755 h 1145755"/>
                      <a:gd name="connsiteX14" fmla="*/ 0 w 2588963"/>
                      <a:gd name="connsiteY14" fmla="*/ 954792 h 1145755"/>
                      <a:gd name="connsiteX15" fmla="*/ 0 w 2588963"/>
                      <a:gd name="connsiteY15" fmla="*/ 565239 h 1145755"/>
                      <a:gd name="connsiteX16" fmla="*/ 0 w 2588963"/>
                      <a:gd name="connsiteY16" fmla="*/ 190963 h 1145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88963" h="1145755" extrusionOk="0">
                        <a:moveTo>
                          <a:pt x="0" y="190963"/>
                        </a:moveTo>
                        <a:cubicBezTo>
                          <a:pt x="-19642" y="73381"/>
                          <a:pt x="63810" y="8139"/>
                          <a:pt x="190963" y="0"/>
                        </a:cubicBezTo>
                        <a:cubicBezTo>
                          <a:pt x="404701" y="16488"/>
                          <a:pt x="631357" y="25744"/>
                          <a:pt x="786863" y="0"/>
                        </a:cubicBezTo>
                        <a:cubicBezTo>
                          <a:pt x="942369" y="-25744"/>
                          <a:pt x="1108026" y="12593"/>
                          <a:pt x="1316552" y="0"/>
                        </a:cubicBezTo>
                        <a:cubicBezTo>
                          <a:pt x="1525078" y="-12593"/>
                          <a:pt x="1600126" y="21846"/>
                          <a:pt x="1824170" y="0"/>
                        </a:cubicBezTo>
                        <a:cubicBezTo>
                          <a:pt x="2048214" y="-21846"/>
                          <a:pt x="2250978" y="2646"/>
                          <a:pt x="2398000" y="0"/>
                        </a:cubicBezTo>
                        <a:cubicBezTo>
                          <a:pt x="2512083" y="-17734"/>
                          <a:pt x="2586178" y="85071"/>
                          <a:pt x="2588963" y="190963"/>
                        </a:cubicBezTo>
                        <a:cubicBezTo>
                          <a:pt x="2576471" y="333635"/>
                          <a:pt x="2602058" y="423114"/>
                          <a:pt x="2588963" y="572878"/>
                        </a:cubicBezTo>
                        <a:cubicBezTo>
                          <a:pt x="2575868" y="722642"/>
                          <a:pt x="2589192" y="859236"/>
                          <a:pt x="2588963" y="954792"/>
                        </a:cubicBezTo>
                        <a:cubicBezTo>
                          <a:pt x="2609461" y="1065186"/>
                          <a:pt x="2491436" y="1143809"/>
                          <a:pt x="2398000" y="1145755"/>
                        </a:cubicBezTo>
                        <a:cubicBezTo>
                          <a:pt x="2160851" y="1134117"/>
                          <a:pt x="2066390" y="1155217"/>
                          <a:pt x="1846241" y="1145755"/>
                        </a:cubicBezTo>
                        <a:cubicBezTo>
                          <a:pt x="1626092" y="1136293"/>
                          <a:pt x="1457693" y="1152976"/>
                          <a:pt x="1316552" y="1145755"/>
                        </a:cubicBezTo>
                        <a:cubicBezTo>
                          <a:pt x="1175411" y="1138534"/>
                          <a:pt x="957390" y="1164516"/>
                          <a:pt x="720652" y="1145755"/>
                        </a:cubicBezTo>
                        <a:cubicBezTo>
                          <a:pt x="483914" y="1126994"/>
                          <a:pt x="328567" y="1132729"/>
                          <a:pt x="190963" y="1145755"/>
                        </a:cubicBezTo>
                        <a:cubicBezTo>
                          <a:pt x="76206" y="1147281"/>
                          <a:pt x="-5630" y="1056373"/>
                          <a:pt x="0" y="954792"/>
                        </a:cubicBezTo>
                        <a:cubicBezTo>
                          <a:pt x="-7708" y="762122"/>
                          <a:pt x="4434" y="660787"/>
                          <a:pt x="0" y="565239"/>
                        </a:cubicBezTo>
                        <a:cubicBezTo>
                          <a:pt x="-4434" y="469691"/>
                          <a:pt x="8619" y="293560"/>
                          <a:pt x="0" y="190963"/>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1481E0DB-67D1-C3F1-0829-D30D8516AD6D}"/>
              </a:ext>
            </a:extLst>
          </p:cNvPr>
          <p:cNvSpPr>
            <a:spLocks noChangeAspect="1"/>
          </p:cNvSpPr>
          <p:nvPr/>
        </p:nvSpPr>
        <p:spPr>
          <a:xfrm>
            <a:off x="3163979" y="1300291"/>
            <a:ext cx="365760" cy="365760"/>
          </a:xfrm>
          <a:prstGeom prst="ellipse">
            <a:avLst/>
          </a:prstGeom>
          <a:noFill/>
          <a:ln w="38100">
            <a:solidFill>
              <a:srgbClr val="C00000"/>
            </a:solidFill>
            <a:extLst>
              <a:ext uri="{C807C97D-BFC1-408E-A445-0C87EB9F89A2}">
                <ask:lineSketchStyleProps xmlns:ask="http://schemas.microsoft.com/office/drawing/2018/sketchyshapes" sd="1219033472">
                  <a:custGeom>
                    <a:avLst/>
                    <a:gdLst>
                      <a:gd name="connsiteX0" fmla="*/ 0 w 429653"/>
                      <a:gd name="connsiteY0" fmla="*/ 214827 h 429653"/>
                      <a:gd name="connsiteX1" fmla="*/ 214827 w 429653"/>
                      <a:gd name="connsiteY1" fmla="*/ 0 h 429653"/>
                      <a:gd name="connsiteX2" fmla="*/ 429654 w 429653"/>
                      <a:gd name="connsiteY2" fmla="*/ 214827 h 429653"/>
                      <a:gd name="connsiteX3" fmla="*/ 214827 w 429653"/>
                      <a:gd name="connsiteY3" fmla="*/ 429654 h 429653"/>
                      <a:gd name="connsiteX4" fmla="*/ 0 w 429653"/>
                      <a:gd name="connsiteY4" fmla="*/ 214827 h 429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9653" h="429653" extrusionOk="0">
                        <a:moveTo>
                          <a:pt x="0" y="214827"/>
                        </a:moveTo>
                        <a:cubicBezTo>
                          <a:pt x="-20065" y="83804"/>
                          <a:pt x="83810" y="4643"/>
                          <a:pt x="214827" y="0"/>
                        </a:cubicBezTo>
                        <a:cubicBezTo>
                          <a:pt x="340440" y="1467"/>
                          <a:pt x="405564" y="96947"/>
                          <a:pt x="429654" y="214827"/>
                        </a:cubicBezTo>
                        <a:cubicBezTo>
                          <a:pt x="418122" y="344734"/>
                          <a:pt x="330764" y="444627"/>
                          <a:pt x="214827" y="429654"/>
                        </a:cubicBezTo>
                        <a:cubicBezTo>
                          <a:pt x="82471" y="422153"/>
                          <a:pt x="10478" y="338479"/>
                          <a:pt x="0" y="214827"/>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C00000"/>
                </a:solidFill>
                <a:latin typeface="Arial" panose="020B0604020202020204" pitchFamily="34" charset="0"/>
                <a:cs typeface="Arial" panose="020B0604020202020204" pitchFamily="34" charset="0"/>
              </a:rPr>
              <a:t>3</a:t>
            </a:r>
          </a:p>
        </p:txBody>
      </p:sp>
      <p:sp>
        <p:nvSpPr>
          <p:cNvPr id="11" name="TextBox 10">
            <a:extLst>
              <a:ext uri="{FF2B5EF4-FFF2-40B4-BE49-F238E27FC236}">
                <a16:creationId xmlns:a16="http://schemas.microsoft.com/office/drawing/2014/main" id="{3232BE24-53EA-D0D3-FC35-8B3A3926A52A}"/>
              </a:ext>
            </a:extLst>
          </p:cNvPr>
          <p:cNvSpPr txBox="1"/>
          <p:nvPr/>
        </p:nvSpPr>
        <p:spPr>
          <a:xfrm>
            <a:off x="3548100" y="1300291"/>
            <a:ext cx="2569934" cy="369332"/>
          </a:xfrm>
          <a:prstGeom prst="rect">
            <a:avLst/>
          </a:prstGeom>
          <a:solidFill>
            <a:srgbClr val="FFFFFF">
              <a:alpha val="50196"/>
            </a:srgbClr>
          </a:solidFill>
        </p:spPr>
        <p:txBody>
          <a:bodyPr wrap="none" rtlCol="0">
            <a:spAutoFit/>
          </a:bodyPr>
          <a:lstStyle/>
          <a:p>
            <a:r>
              <a:rPr lang="en-US" dirty="0">
                <a:solidFill>
                  <a:srgbClr val="C00000"/>
                </a:solidFill>
                <a:latin typeface="Arial" panose="020B0604020202020204" pitchFamily="34" charset="0"/>
                <a:cs typeface="Arial" panose="020B0604020202020204" pitchFamily="34" charset="0"/>
              </a:rPr>
              <a:t>Enter protein sequence</a:t>
            </a:r>
          </a:p>
        </p:txBody>
      </p:sp>
      <p:sp>
        <p:nvSpPr>
          <p:cNvPr id="12" name="TextBox 11">
            <a:extLst>
              <a:ext uri="{FF2B5EF4-FFF2-40B4-BE49-F238E27FC236}">
                <a16:creationId xmlns:a16="http://schemas.microsoft.com/office/drawing/2014/main" id="{C53A10D3-4F1D-EEFE-E38F-CEA828A32623}"/>
              </a:ext>
            </a:extLst>
          </p:cNvPr>
          <p:cNvSpPr txBox="1"/>
          <p:nvPr/>
        </p:nvSpPr>
        <p:spPr>
          <a:xfrm>
            <a:off x="8978887" y="720391"/>
            <a:ext cx="2249334" cy="369332"/>
          </a:xfrm>
          <a:prstGeom prst="rect">
            <a:avLst/>
          </a:prstGeom>
          <a:solidFill>
            <a:srgbClr val="FFFFFF">
              <a:alpha val="50196"/>
            </a:srgbClr>
          </a:solidFill>
        </p:spPr>
        <p:txBody>
          <a:bodyPr wrap="none" rtlCol="0">
            <a:spAutoFit/>
          </a:bodyPr>
          <a:lstStyle/>
          <a:p>
            <a:r>
              <a:rPr lang="en-US" dirty="0">
                <a:solidFill>
                  <a:srgbClr val="C00000"/>
                </a:solidFill>
                <a:latin typeface="Arial" panose="020B0604020202020204" pitchFamily="34" charset="0"/>
                <a:cs typeface="Arial" panose="020B0604020202020204" pitchFamily="34" charset="0"/>
              </a:rPr>
              <a:t>Download JSON file</a:t>
            </a:r>
          </a:p>
        </p:txBody>
      </p:sp>
      <p:sp>
        <p:nvSpPr>
          <p:cNvPr id="13" name="Oval 12">
            <a:extLst>
              <a:ext uri="{FF2B5EF4-FFF2-40B4-BE49-F238E27FC236}">
                <a16:creationId xmlns:a16="http://schemas.microsoft.com/office/drawing/2014/main" id="{89978187-1E1A-1FA1-E0FE-8A99705D76CD}"/>
              </a:ext>
            </a:extLst>
          </p:cNvPr>
          <p:cNvSpPr>
            <a:spLocks noChangeAspect="1"/>
          </p:cNvSpPr>
          <p:nvPr/>
        </p:nvSpPr>
        <p:spPr>
          <a:xfrm>
            <a:off x="299853" y="3377647"/>
            <a:ext cx="365760" cy="365760"/>
          </a:xfrm>
          <a:prstGeom prst="ellipse">
            <a:avLst/>
          </a:prstGeom>
          <a:noFill/>
          <a:ln w="38100">
            <a:solidFill>
              <a:srgbClr val="C00000"/>
            </a:solidFill>
            <a:extLst>
              <a:ext uri="{C807C97D-BFC1-408E-A445-0C87EB9F89A2}">
                <ask:lineSketchStyleProps xmlns:ask="http://schemas.microsoft.com/office/drawing/2018/sketchyshapes" sd="1219033472">
                  <a:custGeom>
                    <a:avLst/>
                    <a:gdLst>
                      <a:gd name="connsiteX0" fmla="*/ 0 w 429653"/>
                      <a:gd name="connsiteY0" fmla="*/ 214827 h 429653"/>
                      <a:gd name="connsiteX1" fmla="*/ 214827 w 429653"/>
                      <a:gd name="connsiteY1" fmla="*/ 0 h 429653"/>
                      <a:gd name="connsiteX2" fmla="*/ 429654 w 429653"/>
                      <a:gd name="connsiteY2" fmla="*/ 214827 h 429653"/>
                      <a:gd name="connsiteX3" fmla="*/ 214827 w 429653"/>
                      <a:gd name="connsiteY3" fmla="*/ 429654 h 429653"/>
                      <a:gd name="connsiteX4" fmla="*/ 0 w 429653"/>
                      <a:gd name="connsiteY4" fmla="*/ 214827 h 429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9653" h="429653" extrusionOk="0">
                        <a:moveTo>
                          <a:pt x="0" y="214827"/>
                        </a:moveTo>
                        <a:cubicBezTo>
                          <a:pt x="-20065" y="83804"/>
                          <a:pt x="83810" y="4643"/>
                          <a:pt x="214827" y="0"/>
                        </a:cubicBezTo>
                        <a:cubicBezTo>
                          <a:pt x="340440" y="1467"/>
                          <a:pt x="405564" y="96947"/>
                          <a:pt x="429654" y="214827"/>
                        </a:cubicBezTo>
                        <a:cubicBezTo>
                          <a:pt x="418122" y="344734"/>
                          <a:pt x="330764" y="444627"/>
                          <a:pt x="214827" y="429654"/>
                        </a:cubicBezTo>
                        <a:cubicBezTo>
                          <a:pt x="82471" y="422153"/>
                          <a:pt x="10478" y="338479"/>
                          <a:pt x="0" y="214827"/>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C00000"/>
                </a:solidFill>
                <a:latin typeface="Arial" panose="020B0604020202020204" pitchFamily="34" charset="0"/>
                <a:cs typeface="Arial" panose="020B0604020202020204" pitchFamily="34" charset="0"/>
              </a:rPr>
              <a:t>4</a:t>
            </a:r>
          </a:p>
        </p:txBody>
      </p:sp>
      <p:sp>
        <p:nvSpPr>
          <p:cNvPr id="14" name="TextBox 13">
            <a:extLst>
              <a:ext uri="{FF2B5EF4-FFF2-40B4-BE49-F238E27FC236}">
                <a16:creationId xmlns:a16="http://schemas.microsoft.com/office/drawing/2014/main" id="{6D313430-C857-F732-F633-94D36F3E2C06}"/>
              </a:ext>
            </a:extLst>
          </p:cNvPr>
          <p:cNvSpPr txBox="1"/>
          <p:nvPr/>
        </p:nvSpPr>
        <p:spPr>
          <a:xfrm>
            <a:off x="675095" y="3375861"/>
            <a:ext cx="3006016" cy="369332"/>
          </a:xfrm>
          <a:prstGeom prst="rect">
            <a:avLst/>
          </a:prstGeom>
          <a:solidFill>
            <a:srgbClr val="FFFFFF">
              <a:alpha val="50196"/>
            </a:srgbClr>
          </a:solidFill>
        </p:spPr>
        <p:txBody>
          <a:bodyPr wrap="none" rtlCol="0">
            <a:spAutoFit/>
          </a:bodyPr>
          <a:lstStyle/>
          <a:p>
            <a:r>
              <a:rPr lang="en-US" dirty="0">
                <a:solidFill>
                  <a:srgbClr val="C00000"/>
                </a:solidFill>
                <a:latin typeface="Arial" panose="020B0604020202020204" pitchFamily="34" charset="0"/>
                <a:cs typeface="Arial" panose="020B0604020202020204" pitchFamily="34" charset="0"/>
              </a:rPr>
              <a:t>Toggle counts for multimers</a:t>
            </a:r>
          </a:p>
        </p:txBody>
      </p:sp>
      <p:sp>
        <p:nvSpPr>
          <p:cNvPr id="15" name="Rounded Rectangle 14">
            <a:extLst>
              <a:ext uri="{FF2B5EF4-FFF2-40B4-BE49-F238E27FC236}">
                <a16:creationId xmlns:a16="http://schemas.microsoft.com/office/drawing/2014/main" id="{0732136F-A77C-18D8-D5BA-70DC803A7DC5}"/>
              </a:ext>
            </a:extLst>
          </p:cNvPr>
          <p:cNvSpPr/>
          <p:nvPr/>
        </p:nvSpPr>
        <p:spPr>
          <a:xfrm>
            <a:off x="299853" y="2511846"/>
            <a:ext cx="1165390" cy="716876"/>
          </a:xfrm>
          <a:prstGeom prst="roundRect">
            <a:avLst/>
          </a:prstGeom>
          <a:noFill/>
          <a:ln w="38100">
            <a:solidFill>
              <a:srgbClr val="C00000"/>
            </a:solidFill>
            <a:extLst>
              <a:ext uri="{C807C97D-BFC1-408E-A445-0C87EB9F89A2}">
                <ask:lineSketchStyleProps xmlns:ask="http://schemas.microsoft.com/office/drawing/2018/sketchyshapes" sd="1219033472">
                  <a:custGeom>
                    <a:avLst/>
                    <a:gdLst>
                      <a:gd name="connsiteX0" fmla="*/ 0 w 2588963"/>
                      <a:gd name="connsiteY0" fmla="*/ 190963 h 1145755"/>
                      <a:gd name="connsiteX1" fmla="*/ 190963 w 2588963"/>
                      <a:gd name="connsiteY1" fmla="*/ 0 h 1145755"/>
                      <a:gd name="connsiteX2" fmla="*/ 786863 w 2588963"/>
                      <a:gd name="connsiteY2" fmla="*/ 0 h 1145755"/>
                      <a:gd name="connsiteX3" fmla="*/ 1316552 w 2588963"/>
                      <a:gd name="connsiteY3" fmla="*/ 0 h 1145755"/>
                      <a:gd name="connsiteX4" fmla="*/ 1824170 w 2588963"/>
                      <a:gd name="connsiteY4" fmla="*/ 0 h 1145755"/>
                      <a:gd name="connsiteX5" fmla="*/ 2398000 w 2588963"/>
                      <a:gd name="connsiteY5" fmla="*/ 0 h 1145755"/>
                      <a:gd name="connsiteX6" fmla="*/ 2588963 w 2588963"/>
                      <a:gd name="connsiteY6" fmla="*/ 190963 h 1145755"/>
                      <a:gd name="connsiteX7" fmla="*/ 2588963 w 2588963"/>
                      <a:gd name="connsiteY7" fmla="*/ 572878 h 1145755"/>
                      <a:gd name="connsiteX8" fmla="*/ 2588963 w 2588963"/>
                      <a:gd name="connsiteY8" fmla="*/ 954792 h 1145755"/>
                      <a:gd name="connsiteX9" fmla="*/ 2398000 w 2588963"/>
                      <a:gd name="connsiteY9" fmla="*/ 1145755 h 1145755"/>
                      <a:gd name="connsiteX10" fmla="*/ 1846241 w 2588963"/>
                      <a:gd name="connsiteY10" fmla="*/ 1145755 h 1145755"/>
                      <a:gd name="connsiteX11" fmla="*/ 1316552 w 2588963"/>
                      <a:gd name="connsiteY11" fmla="*/ 1145755 h 1145755"/>
                      <a:gd name="connsiteX12" fmla="*/ 720652 w 2588963"/>
                      <a:gd name="connsiteY12" fmla="*/ 1145755 h 1145755"/>
                      <a:gd name="connsiteX13" fmla="*/ 190963 w 2588963"/>
                      <a:gd name="connsiteY13" fmla="*/ 1145755 h 1145755"/>
                      <a:gd name="connsiteX14" fmla="*/ 0 w 2588963"/>
                      <a:gd name="connsiteY14" fmla="*/ 954792 h 1145755"/>
                      <a:gd name="connsiteX15" fmla="*/ 0 w 2588963"/>
                      <a:gd name="connsiteY15" fmla="*/ 565239 h 1145755"/>
                      <a:gd name="connsiteX16" fmla="*/ 0 w 2588963"/>
                      <a:gd name="connsiteY16" fmla="*/ 190963 h 1145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88963" h="1145755" extrusionOk="0">
                        <a:moveTo>
                          <a:pt x="0" y="190963"/>
                        </a:moveTo>
                        <a:cubicBezTo>
                          <a:pt x="-19642" y="73381"/>
                          <a:pt x="63810" y="8139"/>
                          <a:pt x="190963" y="0"/>
                        </a:cubicBezTo>
                        <a:cubicBezTo>
                          <a:pt x="404701" y="16488"/>
                          <a:pt x="631357" y="25744"/>
                          <a:pt x="786863" y="0"/>
                        </a:cubicBezTo>
                        <a:cubicBezTo>
                          <a:pt x="942369" y="-25744"/>
                          <a:pt x="1108026" y="12593"/>
                          <a:pt x="1316552" y="0"/>
                        </a:cubicBezTo>
                        <a:cubicBezTo>
                          <a:pt x="1525078" y="-12593"/>
                          <a:pt x="1600126" y="21846"/>
                          <a:pt x="1824170" y="0"/>
                        </a:cubicBezTo>
                        <a:cubicBezTo>
                          <a:pt x="2048214" y="-21846"/>
                          <a:pt x="2250978" y="2646"/>
                          <a:pt x="2398000" y="0"/>
                        </a:cubicBezTo>
                        <a:cubicBezTo>
                          <a:pt x="2512083" y="-17734"/>
                          <a:pt x="2586178" y="85071"/>
                          <a:pt x="2588963" y="190963"/>
                        </a:cubicBezTo>
                        <a:cubicBezTo>
                          <a:pt x="2576471" y="333635"/>
                          <a:pt x="2602058" y="423114"/>
                          <a:pt x="2588963" y="572878"/>
                        </a:cubicBezTo>
                        <a:cubicBezTo>
                          <a:pt x="2575868" y="722642"/>
                          <a:pt x="2589192" y="859236"/>
                          <a:pt x="2588963" y="954792"/>
                        </a:cubicBezTo>
                        <a:cubicBezTo>
                          <a:pt x="2609461" y="1065186"/>
                          <a:pt x="2491436" y="1143809"/>
                          <a:pt x="2398000" y="1145755"/>
                        </a:cubicBezTo>
                        <a:cubicBezTo>
                          <a:pt x="2160851" y="1134117"/>
                          <a:pt x="2066390" y="1155217"/>
                          <a:pt x="1846241" y="1145755"/>
                        </a:cubicBezTo>
                        <a:cubicBezTo>
                          <a:pt x="1626092" y="1136293"/>
                          <a:pt x="1457693" y="1152976"/>
                          <a:pt x="1316552" y="1145755"/>
                        </a:cubicBezTo>
                        <a:cubicBezTo>
                          <a:pt x="1175411" y="1138534"/>
                          <a:pt x="957390" y="1164516"/>
                          <a:pt x="720652" y="1145755"/>
                        </a:cubicBezTo>
                        <a:cubicBezTo>
                          <a:pt x="483914" y="1126994"/>
                          <a:pt x="328567" y="1132729"/>
                          <a:pt x="190963" y="1145755"/>
                        </a:cubicBezTo>
                        <a:cubicBezTo>
                          <a:pt x="76206" y="1147281"/>
                          <a:pt x="-5630" y="1056373"/>
                          <a:pt x="0" y="954792"/>
                        </a:cubicBezTo>
                        <a:cubicBezTo>
                          <a:pt x="-7708" y="762122"/>
                          <a:pt x="4434" y="660787"/>
                          <a:pt x="0" y="565239"/>
                        </a:cubicBezTo>
                        <a:cubicBezTo>
                          <a:pt x="-4434" y="469691"/>
                          <a:pt x="8619" y="293560"/>
                          <a:pt x="0" y="190963"/>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7906701"/>
      </p:ext>
    </p:extLst>
  </p:cSld>
  <p:clrMapOvr>
    <a:masterClrMapping/>
  </p:clrMapOvr>
  <mc:AlternateContent xmlns:mc="http://schemas.openxmlformats.org/markup-compatibility/2006" xmlns:p14="http://schemas.microsoft.com/office/powerpoint/2010/main">
    <mc:Choice Requires="p14">
      <p:transition p14:dur="250">
        <p:push dir="u"/>
      </p:transition>
    </mc:Choice>
    <mc:Fallback xmlns="">
      <p:transition>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10" grpId="0" animBg="1"/>
      <p:bldP spid="11" grpId="0" animBg="1"/>
      <p:bldP spid="12" grpId="0" animBg="1"/>
      <p:bldP spid="13" grpId="0" animBg="1"/>
      <p:bldP spid="14" grpId="0" animBg="1"/>
      <p:bldP spid="1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27E56B-4C82-9C3C-C5F2-213813D16F88}"/>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16AAEA8-6003-FAB7-3071-E96849CAC678}"/>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Modeling glycoproteins</a:t>
            </a:r>
          </a:p>
        </p:txBody>
      </p:sp>
      <p:sp>
        <p:nvSpPr>
          <p:cNvPr id="5" name="Text Placeholder 4">
            <a:extLst>
              <a:ext uri="{FF2B5EF4-FFF2-40B4-BE49-F238E27FC236}">
                <a16:creationId xmlns:a16="http://schemas.microsoft.com/office/drawing/2014/main" id="{990B9240-3FA8-BB12-EAF8-FC6BC5847A51}"/>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416093972"/>
      </p:ext>
    </p:extLst>
  </p:cSld>
  <p:clrMapOvr>
    <a:masterClrMapping/>
  </p:clrMapOvr>
  <mc:AlternateContent xmlns:mc="http://schemas.openxmlformats.org/markup-compatibility/2006" xmlns:p14="http://schemas.microsoft.com/office/powerpoint/2010/main">
    <mc:Choice Requires="p14">
      <p:transition p14:dur="250">
        <p:push dir="u"/>
      </p:transition>
    </mc:Choice>
    <mc:Fallback xmlns="">
      <p:transition>
        <p:push dir="u"/>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13B501-CA68-232C-9D71-1480BB0AE0EB}"/>
            </a:ext>
          </a:extLst>
        </p:cNvPr>
        <p:cNvGrpSpPr/>
        <p:nvPr/>
      </p:nvGrpSpPr>
      <p:grpSpPr>
        <a:xfrm>
          <a:off x="0" y="0"/>
          <a:ext cx="0" cy="0"/>
          <a:chOff x="0" y="0"/>
          <a:chExt cx="0" cy="0"/>
        </a:xfrm>
      </p:grpSpPr>
      <p:pic>
        <p:nvPicPr>
          <p:cNvPr id="10" name="Picture 9" descr="A screenshot of a computer&#10;&#10;AI-generated content may be incorrect.">
            <a:extLst>
              <a:ext uri="{FF2B5EF4-FFF2-40B4-BE49-F238E27FC236}">
                <a16:creationId xmlns:a16="http://schemas.microsoft.com/office/drawing/2014/main" id="{A725B374-A355-D15F-FE6C-6675A652C68E}"/>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a:xfrm>
            <a:off x="0" y="847165"/>
            <a:ext cx="12192000" cy="5163671"/>
          </a:xfrm>
          <a:prstGeom prst="rect">
            <a:avLst/>
          </a:prstGeom>
        </p:spPr>
      </p:pic>
      <p:sp>
        <p:nvSpPr>
          <p:cNvPr id="11" name="Rounded Rectangle 10">
            <a:extLst>
              <a:ext uri="{FF2B5EF4-FFF2-40B4-BE49-F238E27FC236}">
                <a16:creationId xmlns:a16="http://schemas.microsoft.com/office/drawing/2014/main" id="{A59F6852-FA91-9859-B5B5-4F86A96FC00A}"/>
              </a:ext>
            </a:extLst>
          </p:cNvPr>
          <p:cNvSpPr/>
          <p:nvPr/>
        </p:nvSpPr>
        <p:spPr>
          <a:xfrm>
            <a:off x="143220" y="2952520"/>
            <a:ext cx="2588963" cy="1145755"/>
          </a:xfrm>
          <a:prstGeom prst="roundRect">
            <a:avLst/>
          </a:prstGeom>
          <a:noFill/>
          <a:ln w="38100">
            <a:solidFill>
              <a:srgbClr val="C00000"/>
            </a:solidFill>
            <a:extLst>
              <a:ext uri="{C807C97D-BFC1-408E-A445-0C87EB9F89A2}">
                <ask:lineSketchStyleProps xmlns:ask="http://schemas.microsoft.com/office/drawing/2018/sketchyshapes" sd="1219033472">
                  <a:custGeom>
                    <a:avLst/>
                    <a:gdLst>
                      <a:gd name="connsiteX0" fmla="*/ 0 w 2588963"/>
                      <a:gd name="connsiteY0" fmla="*/ 190963 h 1145755"/>
                      <a:gd name="connsiteX1" fmla="*/ 190963 w 2588963"/>
                      <a:gd name="connsiteY1" fmla="*/ 0 h 1145755"/>
                      <a:gd name="connsiteX2" fmla="*/ 786863 w 2588963"/>
                      <a:gd name="connsiteY2" fmla="*/ 0 h 1145755"/>
                      <a:gd name="connsiteX3" fmla="*/ 1316552 w 2588963"/>
                      <a:gd name="connsiteY3" fmla="*/ 0 h 1145755"/>
                      <a:gd name="connsiteX4" fmla="*/ 1824170 w 2588963"/>
                      <a:gd name="connsiteY4" fmla="*/ 0 h 1145755"/>
                      <a:gd name="connsiteX5" fmla="*/ 2398000 w 2588963"/>
                      <a:gd name="connsiteY5" fmla="*/ 0 h 1145755"/>
                      <a:gd name="connsiteX6" fmla="*/ 2588963 w 2588963"/>
                      <a:gd name="connsiteY6" fmla="*/ 190963 h 1145755"/>
                      <a:gd name="connsiteX7" fmla="*/ 2588963 w 2588963"/>
                      <a:gd name="connsiteY7" fmla="*/ 572878 h 1145755"/>
                      <a:gd name="connsiteX8" fmla="*/ 2588963 w 2588963"/>
                      <a:gd name="connsiteY8" fmla="*/ 954792 h 1145755"/>
                      <a:gd name="connsiteX9" fmla="*/ 2398000 w 2588963"/>
                      <a:gd name="connsiteY9" fmla="*/ 1145755 h 1145755"/>
                      <a:gd name="connsiteX10" fmla="*/ 1846241 w 2588963"/>
                      <a:gd name="connsiteY10" fmla="*/ 1145755 h 1145755"/>
                      <a:gd name="connsiteX11" fmla="*/ 1316552 w 2588963"/>
                      <a:gd name="connsiteY11" fmla="*/ 1145755 h 1145755"/>
                      <a:gd name="connsiteX12" fmla="*/ 720652 w 2588963"/>
                      <a:gd name="connsiteY12" fmla="*/ 1145755 h 1145755"/>
                      <a:gd name="connsiteX13" fmla="*/ 190963 w 2588963"/>
                      <a:gd name="connsiteY13" fmla="*/ 1145755 h 1145755"/>
                      <a:gd name="connsiteX14" fmla="*/ 0 w 2588963"/>
                      <a:gd name="connsiteY14" fmla="*/ 954792 h 1145755"/>
                      <a:gd name="connsiteX15" fmla="*/ 0 w 2588963"/>
                      <a:gd name="connsiteY15" fmla="*/ 565239 h 1145755"/>
                      <a:gd name="connsiteX16" fmla="*/ 0 w 2588963"/>
                      <a:gd name="connsiteY16" fmla="*/ 190963 h 1145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88963" h="1145755" extrusionOk="0">
                        <a:moveTo>
                          <a:pt x="0" y="190963"/>
                        </a:moveTo>
                        <a:cubicBezTo>
                          <a:pt x="-19642" y="73381"/>
                          <a:pt x="63810" y="8139"/>
                          <a:pt x="190963" y="0"/>
                        </a:cubicBezTo>
                        <a:cubicBezTo>
                          <a:pt x="404701" y="16488"/>
                          <a:pt x="631357" y="25744"/>
                          <a:pt x="786863" y="0"/>
                        </a:cubicBezTo>
                        <a:cubicBezTo>
                          <a:pt x="942369" y="-25744"/>
                          <a:pt x="1108026" y="12593"/>
                          <a:pt x="1316552" y="0"/>
                        </a:cubicBezTo>
                        <a:cubicBezTo>
                          <a:pt x="1525078" y="-12593"/>
                          <a:pt x="1600126" y="21846"/>
                          <a:pt x="1824170" y="0"/>
                        </a:cubicBezTo>
                        <a:cubicBezTo>
                          <a:pt x="2048214" y="-21846"/>
                          <a:pt x="2250978" y="2646"/>
                          <a:pt x="2398000" y="0"/>
                        </a:cubicBezTo>
                        <a:cubicBezTo>
                          <a:pt x="2512083" y="-17734"/>
                          <a:pt x="2586178" y="85071"/>
                          <a:pt x="2588963" y="190963"/>
                        </a:cubicBezTo>
                        <a:cubicBezTo>
                          <a:pt x="2576471" y="333635"/>
                          <a:pt x="2602058" y="423114"/>
                          <a:pt x="2588963" y="572878"/>
                        </a:cubicBezTo>
                        <a:cubicBezTo>
                          <a:pt x="2575868" y="722642"/>
                          <a:pt x="2589192" y="859236"/>
                          <a:pt x="2588963" y="954792"/>
                        </a:cubicBezTo>
                        <a:cubicBezTo>
                          <a:pt x="2609461" y="1065186"/>
                          <a:pt x="2491436" y="1143809"/>
                          <a:pt x="2398000" y="1145755"/>
                        </a:cubicBezTo>
                        <a:cubicBezTo>
                          <a:pt x="2160851" y="1134117"/>
                          <a:pt x="2066390" y="1155217"/>
                          <a:pt x="1846241" y="1145755"/>
                        </a:cubicBezTo>
                        <a:cubicBezTo>
                          <a:pt x="1626092" y="1136293"/>
                          <a:pt x="1457693" y="1152976"/>
                          <a:pt x="1316552" y="1145755"/>
                        </a:cubicBezTo>
                        <a:cubicBezTo>
                          <a:pt x="1175411" y="1138534"/>
                          <a:pt x="957390" y="1164516"/>
                          <a:pt x="720652" y="1145755"/>
                        </a:cubicBezTo>
                        <a:cubicBezTo>
                          <a:pt x="483914" y="1126994"/>
                          <a:pt x="328567" y="1132729"/>
                          <a:pt x="190963" y="1145755"/>
                        </a:cubicBezTo>
                        <a:cubicBezTo>
                          <a:pt x="76206" y="1147281"/>
                          <a:pt x="-5630" y="1056373"/>
                          <a:pt x="0" y="954792"/>
                        </a:cubicBezTo>
                        <a:cubicBezTo>
                          <a:pt x="-7708" y="762122"/>
                          <a:pt x="4434" y="660787"/>
                          <a:pt x="0" y="565239"/>
                        </a:cubicBezTo>
                        <a:cubicBezTo>
                          <a:pt x="-4434" y="469691"/>
                          <a:pt x="8619" y="293560"/>
                          <a:pt x="0" y="190963"/>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AA2BDE8A-EBAA-2E14-0E8B-E5A8558E8DCE}"/>
              </a:ext>
            </a:extLst>
          </p:cNvPr>
          <p:cNvSpPr>
            <a:spLocks noChangeAspect="1"/>
          </p:cNvSpPr>
          <p:nvPr/>
        </p:nvSpPr>
        <p:spPr>
          <a:xfrm>
            <a:off x="2262865" y="2471650"/>
            <a:ext cx="365760" cy="365760"/>
          </a:xfrm>
          <a:prstGeom prst="ellipse">
            <a:avLst/>
          </a:prstGeom>
          <a:noFill/>
          <a:ln w="38100">
            <a:solidFill>
              <a:srgbClr val="C00000"/>
            </a:solidFill>
            <a:extLst>
              <a:ext uri="{C807C97D-BFC1-408E-A445-0C87EB9F89A2}">
                <ask:lineSketchStyleProps xmlns:ask="http://schemas.microsoft.com/office/drawing/2018/sketchyshapes" sd="1219033472">
                  <a:custGeom>
                    <a:avLst/>
                    <a:gdLst>
                      <a:gd name="connsiteX0" fmla="*/ 0 w 429653"/>
                      <a:gd name="connsiteY0" fmla="*/ 214827 h 429653"/>
                      <a:gd name="connsiteX1" fmla="*/ 214827 w 429653"/>
                      <a:gd name="connsiteY1" fmla="*/ 0 h 429653"/>
                      <a:gd name="connsiteX2" fmla="*/ 429654 w 429653"/>
                      <a:gd name="connsiteY2" fmla="*/ 214827 h 429653"/>
                      <a:gd name="connsiteX3" fmla="*/ 214827 w 429653"/>
                      <a:gd name="connsiteY3" fmla="*/ 429654 h 429653"/>
                      <a:gd name="connsiteX4" fmla="*/ 0 w 429653"/>
                      <a:gd name="connsiteY4" fmla="*/ 214827 h 429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9653" h="429653" extrusionOk="0">
                        <a:moveTo>
                          <a:pt x="0" y="214827"/>
                        </a:moveTo>
                        <a:cubicBezTo>
                          <a:pt x="-20065" y="83804"/>
                          <a:pt x="83810" y="4643"/>
                          <a:pt x="214827" y="0"/>
                        </a:cubicBezTo>
                        <a:cubicBezTo>
                          <a:pt x="340440" y="1467"/>
                          <a:pt x="405564" y="96947"/>
                          <a:pt x="429654" y="214827"/>
                        </a:cubicBezTo>
                        <a:cubicBezTo>
                          <a:pt x="418122" y="344734"/>
                          <a:pt x="330764" y="444627"/>
                          <a:pt x="214827" y="429654"/>
                        </a:cubicBezTo>
                        <a:cubicBezTo>
                          <a:pt x="82471" y="422153"/>
                          <a:pt x="10478" y="338479"/>
                          <a:pt x="0" y="214827"/>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C00000"/>
                </a:solidFill>
                <a:latin typeface="Arial" panose="020B0604020202020204" pitchFamily="34" charset="0"/>
                <a:cs typeface="Arial" panose="020B0604020202020204" pitchFamily="34" charset="0"/>
              </a:rPr>
              <a:t>1</a:t>
            </a:r>
          </a:p>
        </p:txBody>
      </p:sp>
      <p:sp>
        <p:nvSpPr>
          <p:cNvPr id="19" name="Rounded Rectangle 18">
            <a:extLst>
              <a:ext uri="{FF2B5EF4-FFF2-40B4-BE49-F238E27FC236}">
                <a16:creationId xmlns:a16="http://schemas.microsoft.com/office/drawing/2014/main" id="{600DDB92-7413-03AB-D932-75D1930E1B45}"/>
              </a:ext>
            </a:extLst>
          </p:cNvPr>
          <p:cNvSpPr/>
          <p:nvPr/>
        </p:nvSpPr>
        <p:spPr>
          <a:xfrm>
            <a:off x="5504319" y="4335986"/>
            <a:ext cx="780925" cy="396788"/>
          </a:xfrm>
          <a:prstGeom prst="roundRect">
            <a:avLst/>
          </a:prstGeom>
          <a:noFill/>
          <a:ln w="38100">
            <a:solidFill>
              <a:srgbClr val="C00000"/>
            </a:solidFill>
            <a:extLst>
              <a:ext uri="{C807C97D-BFC1-408E-A445-0C87EB9F89A2}">
                <ask:lineSketchStyleProps xmlns:ask="http://schemas.microsoft.com/office/drawing/2018/sketchyshapes" sd="1219033472">
                  <a:custGeom>
                    <a:avLst/>
                    <a:gdLst>
                      <a:gd name="connsiteX0" fmla="*/ 0 w 2588963"/>
                      <a:gd name="connsiteY0" fmla="*/ 190963 h 1145755"/>
                      <a:gd name="connsiteX1" fmla="*/ 190963 w 2588963"/>
                      <a:gd name="connsiteY1" fmla="*/ 0 h 1145755"/>
                      <a:gd name="connsiteX2" fmla="*/ 786863 w 2588963"/>
                      <a:gd name="connsiteY2" fmla="*/ 0 h 1145755"/>
                      <a:gd name="connsiteX3" fmla="*/ 1316552 w 2588963"/>
                      <a:gd name="connsiteY3" fmla="*/ 0 h 1145755"/>
                      <a:gd name="connsiteX4" fmla="*/ 1824170 w 2588963"/>
                      <a:gd name="connsiteY4" fmla="*/ 0 h 1145755"/>
                      <a:gd name="connsiteX5" fmla="*/ 2398000 w 2588963"/>
                      <a:gd name="connsiteY5" fmla="*/ 0 h 1145755"/>
                      <a:gd name="connsiteX6" fmla="*/ 2588963 w 2588963"/>
                      <a:gd name="connsiteY6" fmla="*/ 190963 h 1145755"/>
                      <a:gd name="connsiteX7" fmla="*/ 2588963 w 2588963"/>
                      <a:gd name="connsiteY7" fmla="*/ 572878 h 1145755"/>
                      <a:gd name="connsiteX8" fmla="*/ 2588963 w 2588963"/>
                      <a:gd name="connsiteY8" fmla="*/ 954792 h 1145755"/>
                      <a:gd name="connsiteX9" fmla="*/ 2398000 w 2588963"/>
                      <a:gd name="connsiteY9" fmla="*/ 1145755 h 1145755"/>
                      <a:gd name="connsiteX10" fmla="*/ 1846241 w 2588963"/>
                      <a:gd name="connsiteY10" fmla="*/ 1145755 h 1145755"/>
                      <a:gd name="connsiteX11" fmla="*/ 1316552 w 2588963"/>
                      <a:gd name="connsiteY11" fmla="*/ 1145755 h 1145755"/>
                      <a:gd name="connsiteX12" fmla="*/ 720652 w 2588963"/>
                      <a:gd name="connsiteY12" fmla="*/ 1145755 h 1145755"/>
                      <a:gd name="connsiteX13" fmla="*/ 190963 w 2588963"/>
                      <a:gd name="connsiteY13" fmla="*/ 1145755 h 1145755"/>
                      <a:gd name="connsiteX14" fmla="*/ 0 w 2588963"/>
                      <a:gd name="connsiteY14" fmla="*/ 954792 h 1145755"/>
                      <a:gd name="connsiteX15" fmla="*/ 0 w 2588963"/>
                      <a:gd name="connsiteY15" fmla="*/ 565239 h 1145755"/>
                      <a:gd name="connsiteX16" fmla="*/ 0 w 2588963"/>
                      <a:gd name="connsiteY16" fmla="*/ 190963 h 1145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88963" h="1145755" extrusionOk="0">
                        <a:moveTo>
                          <a:pt x="0" y="190963"/>
                        </a:moveTo>
                        <a:cubicBezTo>
                          <a:pt x="-19642" y="73381"/>
                          <a:pt x="63810" y="8139"/>
                          <a:pt x="190963" y="0"/>
                        </a:cubicBezTo>
                        <a:cubicBezTo>
                          <a:pt x="404701" y="16488"/>
                          <a:pt x="631357" y="25744"/>
                          <a:pt x="786863" y="0"/>
                        </a:cubicBezTo>
                        <a:cubicBezTo>
                          <a:pt x="942369" y="-25744"/>
                          <a:pt x="1108026" y="12593"/>
                          <a:pt x="1316552" y="0"/>
                        </a:cubicBezTo>
                        <a:cubicBezTo>
                          <a:pt x="1525078" y="-12593"/>
                          <a:pt x="1600126" y="21846"/>
                          <a:pt x="1824170" y="0"/>
                        </a:cubicBezTo>
                        <a:cubicBezTo>
                          <a:pt x="2048214" y="-21846"/>
                          <a:pt x="2250978" y="2646"/>
                          <a:pt x="2398000" y="0"/>
                        </a:cubicBezTo>
                        <a:cubicBezTo>
                          <a:pt x="2512083" y="-17734"/>
                          <a:pt x="2586178" y="85071"/>
                          <a:pt x="2588963" y="190963"/>
                        </a:cubicBezTo>
                        <a:cubicBezTo>
                          <a:pt x="2576471" y="333635"/>
                          <a:pt x="2602058" y="423114"/>
                          <a:pt x="2588963" y="572878"/>
                        </a:cubicBezTo>
                        <a:cubicBezTo>
                          <a:pt x="2575868" y="722642"/>
                          <a:pt x="2589192" y="859236"/>
                          <a:pt x="2588963" y="954792"/>
                        </a:cubicBezTo>
                        <a:cubicBezTo>
                          <a:pt x="2609461" y="1065186"/>
                          <a:pt x="2491436" y="1143809"/>
                          <a:pt x="2398000" y="1145755"/>
                        </a:cubicBezTo>
                        <a:cubicBezTo>
                          <a:pt x="2160851" y="1134117"/>
                          <a:pt x="2066390" y="1155217"/>
                          <a:pt x="1846241" y="1145755"/>
                        </a:cubicBezTo>
                        <a:cubicBezTo>
                          <a:pt x="1626092" y="1136293"/>
                          <a:pt x="1457693" y="1152976"/>
                          <a:pt x="1316552" y="1145755"/>
                        </a:cubicBezTo>
                        <a:cubicBezTo>
                          <a:pt x="1175411" y="1138534"/>
                          <a:pt x="957390" y="1164516"/>
                          <a:pt x="720652" y="1145755"/>
                        </a:cubicBezTo>
                        <a:cubicBezTo>
                          <a:pt x="483914" y="1126994"/>
                          <a:pt x="328567" y="1132729"/>
                          <a:pt x="190963" y="1145755"/>
                        </a:cubicBezTo>
                        <a:cubicBezTo>
                          <a:pt x="76206" y="1147281"/>
                          <a:pt x="-5630" y="1056373"/>
                          <a:pt x="0" y="954792"/>
                        </a:cubicBezTo>
                        <a:cubicBezTo>
                          <a:pt x="-7708" y="762122"/>
                          <a:pt x="4434" y="660787"/>
                          <a:pt x="0" y="565239"/>
                        </a:cubicBezTo>
                        <a:cubicBezTo>
                          <a:pt x="-4434" y="469691"/>
                          <a:pt x="8619" y="293560"/>
                          <a:pt x="0" y="190963"/>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634477BC-E3C1-845C-A5B7-136C6B63B27B}"/>
              </a:ext>
            </a:extLst>
          </p:cNvPr>
          <p:cNvSpPr>
            <a:spLocks noChangeAspect="1"/>
          </p:cNvSpPr>
          <p:nvPr/>
        </p:nvSpPr>
        <p:spPr>
          <a:xfrm>
            <a:off x="5894781" y="3915395"/>
            <a:ext cx="365760" cy="365760"/>
          </a:xfrm>
          <a:prstGeom prst="ellipse">
            <a:avLst/>
          </a:prstGeom>
          <a:noFill/>
          <a:ln w="38100">
            <a:solidFill>
              <a:srgbClr val="C00000"/>
            </a:solidFill>
            <a:extLst>
              <a:ext uri="{C807C97D-BFC1-408E-A445-0C87EB9F89A2}">
                <ask:lineSketchStyleProps xmlns:ask="http://schemas.microsoft.com/office/drawing/2018/sketchyshapes" sd="1219033472">
                  <a:custGeom>
                    <a:avLst/>
                    <a:gdLst>
                      <a:gd name="connsiteX0" fmla="*/ 0 w 429653"/>
                      <a:gd name="connsiteY0" fmla="*/ 214827 h 429653"/>
                      <a:gd name="connsiteX1" fmla="*/ 214827 w 429653"/>
                      <a:gd name="connsiteY1" fmla="*/ 0 h 429653"/>
                      <a:gd name="connsiteX2" fmla="*/ 429654 w 429653"/>
                      <a:gd name="connsiteY2" fmla="*/ 214827 h 429653"/>
                      <a:gd name="connsiteX3" fmla="*/ 214827 w 429653"/>
                      <a:gd name="connsiteY3" fmla="*/ 429654 h 429653"/>
                      <a:gd name="connsiteX4" fmla="*/ 0 w 429653"/>
                      <a:gd name="connsiteY4" fmla="*/ 214827 h 429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9653" h="429653" extrusionOk="0">
                        <a:moveTo>
                          <a:pt x="0" y="214827"/>
                        </a:moveTo>
                        <a:cubicBezTo>
                          <a:pt x="-20065" y="83804"/>
                          <a:pt x="83810" y="4643"/>
                          <a:pt x="214827" y="0"/>
                        </a:cubicBezTo>
                        <a:cubicBezTo>
                          <a:pt x="340440" y="1467"/>
                          <a:pt x="405564" y="96947"/>
                          <a:pt x="429654" y="214827"/>
                        </a:cubicBezTo>
                        <a:cubicBezTo>
                          <a:pt x="418122" y="344734"/>
                          <a:pt x="330764" y="444627"/>
                          <a:pt x="214827" y="429654"/>
                        </a:cubicBezTo>
                        <a:cubicBezTo>
                          <a:pt x="82471" y="422153"/>
                          <a:pt x="10478" y="338479"/>
                          <a:pt x="0" y="214827"/>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C00000"/>
                </a:solidFill>
                <a:latin typeface="Arial" panose="020B0604020202020204" pitchFamily="34" charset="0"/>
                <a:cs typeface="Arial" panose="020B0604020202020204" pitchFamily="34" charset="0"/>
              </a:rPr>
              <a:t>2</a:t>
            </a:r>
          </a:p>
        </p:txBody>
      </p:sp>
      <p:sp>
        <p:nvSpPr>
          <p:cNvPr id="21" name="TextBox 20">
            <a:extLst>
              <a:ext uri="{FF2B5EF4-FFF2-40B4-BE49-F238E27FC236}">
                <a16:creationId xmlns:a16="http://schemas.microsoft.com/office/drawing/2014/main" id="{C7F691B3-04BF-AD9C-12AD-AFCA5088FF11}"/>
              </a:ext>
            </a:extLst>
          </p:cNvPr>
          <p:cNvSpPr txBox="1"/>
          <p:nvPr/>
        </p:nvSpPr>
        <p:spPr>
          <a:xfrm>
            <a:off x="2628625" y="2468078"/>
            <a:ext cx="1941622" cy="369332"/>
          </a:xfrm>
          <a:prstGeom prst="rect">
            <a:avLst/>
          </a:prstGeom>
          <a:solidFill>
            <a:srgbClr val="FFFFFF">
              <a:alpha val="50196"/>
            </a:srgbClr>
          </a:solidFill>
        </p:spPr>
        <p:txBody>
          <a:bodyPr wrap="none" rtlCol="0">
            <a:spAutoFit/>
          </a:bodyPr>
          <a:lstStyle/>
          <a:p>
            <a:r>
              <a:rPr lang="en-US" dirty="0">
                <a:solidFill>
                  <a:srgbClr val="C00000"/>
                </a:solidFill>
                <a:latin typeface="Arial" panose="020B0604020202020204" pitchFamily="34" charset="0"/>
                <a:cs typeface="Arial" panose="020B0604020202020204" pitchFamily="34" charset="0"/>
              </a:rPr>
              <a:t>Type in job name</a:t>
            </a:r>
          </a:p>
        </p:txBody>
      </p:sp>
      <p:sp>
        <p:nvSpPr>
          <p:cNvPr id="22" name="TextBox 21">
            <a:extLst>
              <a:ext uri="{FF2B5EF4-FFF2-40B4-BE49-F238E27FC236}">
                <a16:creationId xmlns:a16="http://schemas.microsoft.com/office/drawing/2014/main" id="{CFCDB3EC-9D66-2313-9DE7-173382ABF7F1}"/>
              </a:ext>
            </a:extLst>
          </p:cNvPr>
          <p:cNvSpPr txBox="1"/>
          <p:nvPr/>
        </p:nvSpPr>
        <p:spPr>
          <a:xfrm>
            <a:off x="6297241" y="3911288"/>
            <a:ext cx="1390124" cy="369332"/>
          </a:xfrm>
          <a:prstGeom prst="rect">
            <a:avLst/>
          </a:prstGeom>
          <a:solidFill>
            <a:srgbClr val="FFFFFF">
              <a:alpha val="49804"/>
            </a:srgbClr>
          </a:solidFill>
        </p:spPr>
        <p:txBody>
          <a:bodyPr wrap="none" rtlCol="0">
            <a:spAutoFit/>
          </a:bodyPr>
          <a:lstStyle/>
          <a:p>
            <a:r>
              <a:rPr lang="en-US" dirty="0">
                <a:solidFill>
                  <a:srgbClr val="C00000"/>
                </a:solidFill>
                <a:latin typeface="Arial" panose="020B0604020202020204" pitchFamily="34" charset="0"/>
                <a:cs typeface="Arial" panose="020B0604020202020204" pitchFamily="34" charset="0"/>
              </a:rPr>
              <a:t>Add Protein</a:t>
            </a:r>
          </a:p>
        </p:txBody>
      </p:sp>
    </p:spTree>
    <p:extLst>
      <p:ext uri="{BB962C8B-B14F-4D97-AF65-F5344CB8AC3E}">
        <p14:creationId xmlns:p14="http://schemas.microsoft.com/office/powerpoint/2010/main" val="1094460580"/>
      </p:ext>
    </p:extLst>
  </p:cSld>
  <p:clrMapOvr>
    <a:masterClrMapping/>
  </p:clrMapOvr>
  <mc:AlternateContent xmlns:mc="http://schemas.openxmlformats.org/markup-compatibility/2006" xmlns:p14="http://schemas.microsoft.com/office/powerpoint/2010/main">
    <mc:Choice Requires="p14">
      <p:transition p14:dur="250">
        <p:push dir="u"/>
      </p:transition>
    </mc:Choice>
    <mc:Fallback xmlns="">
      <p:transition>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6" grpId="0" animBg="1"/>
      <p:bldP spid="19" grpId="0" animBg="1"/>
      <p:bldP spid="20" grpId="0" animBg="1"/>
      <p:bldP spid="21" grpId="0" animBg="1"/>
      <p:bldP spid="2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BBB9E9-5480-3A83-BFC6-D1D01B5BCB4B}"/>
            </a:ext>
          </a:extLst>
        </p:cNvPr>
        <p:cNvGrpSpPr/>
        <p:nvPr/>
      </p:nvGrpSpPr>
      <p:grpSpPr>
        <a:xfrm>
          <a:off x="0" y="0"/>
          <a:ext cx="0" cy="0"/>
          <a:chOff x="0" y="0"/>
          <a:chExt cx="0" cy="0"/>
        </a:xfrm>
      </p:grpSpPr>
      <p:pic>
        <p:nvPicPr>
          <p:cNvPr id="5" name="Picture 4" descr="A screenshot of a computer&#10;&#10;AI-generated content may be incorrect.">
            <a:extLst>
              <a:ext uri="{FF2B5EF4-FFF2-40B4-BE49-F238E27FC236}">
                <a16:creationId xmlns:a16="http://schemas.microsoft.com/office/drawing/2014/main" id="{36426E2B-C13E-52CB-F7B2-A462039571F4}"/>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a:ext>
            </a:extLst>
          </a:blip>
          <a:srcRect/>
          <a:stretch>
            <a:fillRect/>
          </a:stretch>
        </p:blipFill>
        <p:spPr>
          <a:xfrm>
            <a:off x="0" y="94774"/>
            <a:ext cx="12192000" cy="6668453"/>
          </a:xfrm>
          <a:prstGeom prst="rect">
            <a:avLst/>
          </a:prstGeom>
        </p:spPr>
      </p:pic>
      <p:sp>
        <p:nvSpPr>
          <p:cNvPr id="6" name="Rounded Rectangle 5">
            <a:extLst>
              <a:ext uri="{FF2B5EF4-FFF2-40B4-BE49-F238E27FC236}">
                <a16:creationId xmlns:a16="http://schemas.microsoft.com/office/drawing/2014/main" id="{DBB02E62-E4AE-AE9F-81ED-C6C26DC9E954}"/>
              </a:ext>
            </a:extLst>
          </p:cNvPr>
          <p:cNvSpPr/>
          <p:nvPr/>
        </p:nvSpPr>
        <p:spPr>
          <a:xfrm>
            <a:off x="1555775" y="1764065"/>
            <a:ext cx="6155936" cy="1464657"/>
          </a:xfrm>
          <a:prstGeom prst="roundRect">
            <a:avLst/>
          </a:prstGeom>
          <a:noFill/>
          <a:ln w="38100">
            <a:solidFill>
              <a:srgbClr val="C00000"/>
            </a:solidFill>
            <a:extLst>
              <a:ext uri="{C807C97D-BFC1-408E-A445-0C87EB9F89A2}">
                <ask:lineSketchStyleProps xmlns:ask="http://schemas.microsoft.com/office/drawing/2018/sketchyshapes" sd="1219033472">
                  <a:custGeom>
                    <a:avLst/>
                    <a:gdLst>
                      <a:gd name="connsiteX0" fmla="*/ 0 w 2588963"/>
                      <a:gd name="connsiteY0" fmla="*/ 190963 h 1145755"/>
                      <a:gd name="connsiteX1" fmla="*/ 190963 w 2588963"/>
                      <a:gd name="connsiteY1" fmla="*/ 0 h 1145755"/>
                      <a:gd name="connsiteX2" fmla="*/ 786863 w 2588963"/>
                      <a:gd name="connsiteY2" fmla="*/ 0 h 1145755"/>
                      <a:gd name="connsiteX3" fmla="*/ 1316552 w 2588963"/>
                      <a:gd name="connsiteY3" fmla="*/ 0 h 1145755"/>
                      <a:gd name="connsiteX4" fmla="*/ 1824170 w 2588963"/>
                      <a:gd name="connsiteY4" fmla="*/ 0 h 1145755"/>
                      <a:gd name="connsiteX5" fmla="*/ 2398000 w 2588963"/>
                      <a:gd name="connsiteY5" fmla="*/ 0 h 1145755"/>
                      <a:gd name="connsiteX6" fmla="*/ 2588963 w 2588963"/>
                      <a:gd name="connsiteY6" fmla="*/ 190963 h 1145755"/>
                      <a:gd name="connsiteX7" fmla="*/ 2588963 w 2588963"/>
                      <a:gd name="connsiteY7" fmla="*/ 572878 h 1145755"/>
                      <a:gd name="connsiteX8" fmla="*/ 2588963 w 2588963"/>
                      <a:gd name="connsiteY8" fmla="*/ 954792 h 1145755"/>
                      <a:gd name="connsiteX9" fmla="*/ 2398000 w 2588963"/>
                      <a:gd name="connsiteY9" fmla="*/ 1145755 h 1145755"/>
                      <a:gd name="connsiteX10" fmla="*/ 1846241 w 2588963"/>
                      <a:gd name="connsiteY10" fmla="*/ 1145755 h 1145755"/>
                      <a:gd name="connsiteX11" fmla="*/ 1316552 w 2588963"/>
                      <a:gd name="connsiteY11" fmla="*/ 1145755 h 1145755"/>
                      <a:gd name="connsiteX12" fmla="*/ 720652 w 2588963"/>
                      <a:gd name="connsiteY12" fmla="*/ 1145755 h 1145755"/>
                      <a:gd name="connsiteX13" fmla="*/ 190963 w 2588963"/>
                      <a:gd name="connsiteY13" fmla="*/ 1145755 h 1145755"/>
                      <a:gd name="connsiteX14" fmla="*/ 0 w 2588963"/>
                      <a:gd name="connsiteY14" fmla="*/ 954792 h 1145755"/>
                      <a:gd name="connsiteX15" fmla="*/ 0 w 2588963"/>
                      <a:gd name="connsiteY15" fmla="*/ 565239 h 1145755"/>
                      <a:gd name="connsiteX16" fmla="*/ 0 w 2588963"/>
                      <a:gd name="connsiteY16" fmla="*/ 190963 h 1145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88963" h="1145755" extrusionOk="0">
                        <a:moveTo>
                          <a:pt x="0" y="190963"/>
                        </a:moveTo>
                        <a:cubicBezTo>
                          <a:pt x="-19642" y="73381"/>
                          <a:pt x="63810" y="8139"/>
                          <a:pt x="190963" y="0"/>
                        </a:cubicBezTo>
                        <a:cubicBezTo>
                          <a:pt x="404701" y="16488"/>
                          <a:pt x="631357" y="25744"/>
                          <a:pt x="786863" y="0"/>
                        </a:cubicBezTo>
                        <a:cubicBezTo>
                          <a:pt x="942369" y="-25744"/>
                          <a:pt x="1108026" y="12593"/>
                          <a:pt x="1316552" y="0"/>
                        </a:cubicBezTo>
                        <a:cubicBezTo>
                          <a:pt x="1525078" y="-12593"/>
                          <a:pt x="1600126" y="21846"/>
                          <a:pt x="1824170" y="0"/>
                        </a:cubicBezTo>
                        <a:cubicBezTo>
                          <a:pt x="2048214" y="-21846"/>
                          <a:pt x="2250978" y="2646"/>
                          <a:pt x="2398000" y="0"/>
                        </a:cubicBezTo>
                        <a:cubicBezTo>
                          <a:pt x="2512083" y="-17734"/>
                          <a:pt x="2586178" y="85071"/>
                          <a:pt x="2588963" y="190963"/>
                        </a:cubicBezTo>
                        <a:cubicBezTo>
                          <a:pt x="2576471" y="333635"/>
                          <a:pt x="2602058" y="423114"/>
                          <a:pt x="2588963" y="572878"/>
                        </a:cubicBezTo>
                        <a:cubicBezTo>
                          <a:pt x="2575868" y="722642"/>
                          <a:pt x="2589192" y="859236"/>
                          <a:pt x="2588963" y="954792"/>
                        </a:cubicBezTo>
                        <a:cubicBezTo>
                          <a:pt x="2609461" y="1065186"/>
                          <a:pt x="2491436" y="1143809"/>
                          <a:pt x="2398000" y="1145755"/>
                        </a:cubicBezTo>
                        <a:cubicBezTo>
                          <a:pt x="2160851" y="1134117"/>
                          <a:pt x="2066390" y="1155217"/>
                          <a:pt x="1846241" y="1145755"/>
                        </a:cubicBezTo>
                        <a:cubicBezTo>
                          <a:pt x="1626092" y="1136293"/>
                          <a:pt x="1457693" y="1152976"/>
                          <a:pt x="1316552" y="1145755"/>
                        </a:cubicBezTo>
                        <a:cubicBezTo>
                          <a:pt x="1175411" y="1138534"/>
                          <a:pt x="957390" y="1164516"/>
                          <a:pt x="720652" y="1145755"/>
                        </a:cubicBezTo>
                        <a:cubicBezTo>
                          <a:pt x="483914" y="1126994"/>
                          <a:pt x="328567" y="1132729"/>
                          <a:pt x="190963" y="1145755"/>
                        </a:cubicBezTo>
                        <a:cubicBezTo>
                          <a:pt x="76206" y="1147281"/>
                          <a:pt x="-5630" y="1056373"/>
                          <a:pt x="0" y="954792"/>
                        </a:cubicBezTo>
                        <a:cubicBezTo>
                          <a:pt x="-7708" y="762122"/>
                          <a:pt x="4434" y="660787"/>
                          <a:pt x="0" y="565239"/>
                        </a:cubicBezTo>
                        <a:cubicBezTo>
                          <a:pt x="-4434" y="469691"/>
                          <a:pt x="8619" y="293560"/>
                          <a:pt x="0" y="190963"/>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208FA454-7689-985E-8FE1-97A8FE8DA5CF}"/>
              </a:ext>
            </a:extLst>
          </p:cNvPr>
          <p:cNvSpPr>
            <a:spLocks noChangeAspect="1"/>
          </p:cNvSpPr>
          <p:nvPr/>
        </p:nvSpPr>
        <p:spPr>
          <a:xfrm>
            <a:off x="11228221" y="720090"/>
            <a:ext cx="365760" cy="365760"/>
          </a:xfrm>
          <a:prstGeom prst="ellipse">
            <a:avLst/>
          </a:prstGeom>
          <a:noFill/>
          <a:ln w="38100">
            <a:solidFill>
              <a:srgbClr val="C00000"/>
            </a:solidFill>
            <a:extLst>
              <a:ext uri="{C807C97D-BFC1-408E-A445-0C87EB9F89A2}">
                <ask:lineSketchStyleProps xmlns:ask="http://schemas.microsoft.com/office/drawing/2018/sketchyshapes" sd="1219033472">
                  <a:custGeom>
                    <a:avLst/>
                    <a:gdLst>
                      <a:gd name="connsiteX0" fmla="*/ 0 w 429653"/>
                      <a:gd name="connsiteY0" fmla="*/ 214827 h 429653"/>
                      <a:gd name="connsiteX1" fmla="*/ 214827 w 429653"/>
                      <a:gd name="connsiteY1" fmla="*/ 0 h 429653"/>
                      <a:gd name="connsiteX2" fmla="*/ 429654 w 429653"/>
                      <a:gd name="connsiteY2" fmla="*/ 214827 h 429653"/>
                      <a:gd name="connsiteX3" fmla="*/ 214827 w 429653"/>
                      <a:gd name="connsiteY3" fmla="*/ 429654 h 429653"/>
                      <a:gd name="connsiteX4" fmla="*/ 0 w 429653"/>
                      <a:gd name="connsiteY4" fmla="*/ 214827 h 429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9653" h="429653" extrusionOk="0">
                        <a:moveTo>
                          <a:pt x="0" y="214827"/>
                        </a:moveTo>
                        <a:cubicBezTo>
                          <a:pt x="-20065" y="83804"/>
                          <a:pt x="83810" y="4643"/>
                          <a:pt x="214827" y="0"/>
                        </a:cubicBezTo>
                        <a:cubicBezTo>
                          <a:pt x="340440" y="1467"/>
                          <a:pt x="405564" y="96947"/>
                          <a:pt x="429654" y="214827"/>
                        </a:cubicBezTo>
                        <a:cubicBezTo>
                          <a:pt x="418122" y="344734"/>
                          <a:pt x="330764" y="444627"/>
                          <a:pt x="214827" y="429654"/>
                        </a:cubicBezTo>
                        <a:cubicBezTo>
                          <a:pt x="82471" y="422153"/>
                          <a:pt x="10478" y="338479"/>
                          <a:pt x="0" y="214827"/>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2400" dirty="0">
                <a:solidFill>
                  <a:srgbClr val="C00000"/>
                </a:solidFill>
                <a:latin typeface="Arial" panose="020B0604020202020204" pitchFamily="34" charset="0"/>
                <a:cs typeface="Arial" panose="020B0604020202020204" pitchFamily="34" charset="0"/>
              </a:rPr>
              <a:t>8</a:t>
            </a:r>
            <a:endParaRPr lang="en-US" sz="2400" dirty="0">
              <a:solidFill>
                <a:srgbClr val="C00000"/>
              </a:solidFill>
              <a:latin typeface="Arial" panose="020B0604020202020204" pitchFamily="34" charset="0"/>
              <a:cs typeface="Arial" panose="020B0604020202020204" pitchFamily="34" charset="0"/>
            </a:endParaRPr>
          </a:p>
        </p:txBody>
      </p:sp>
      <p:sp>
        <p:nvSpPr>
          <p:cNvPr id="8" name="Rounded Rectangle 7">
            <a:extLst>
              <a:ext uri="{FF2B5EF4-FFF2-40B4-BE49-F238E27FC236}">
                <a16:creationId xmlns:a16="http://schemas.microsoft.com/office/drawing/2014/main" id="{7DB69A21-5BD6-3A95-A264-C94F13FF29AD}"/>
              </a:ext>
            </a:extLst>
          </p:cNvPr>
          <p:cNvSpPr/>
          <p:nvPr/>
        </p:nvSpPr>
        <p:spPr>
          <a:xfrm>
            <a:off x="10940716" y="245745"/>
            <a:ext cx="940770" cy="365760"/>
          </a:xfrm>
          <a:prstGeom prst="roundRect">
            <a:avLst/>
          </a:prstGeom>
          <a:noFill/>
          <a:ln w="38100">
            <a:solidFill>
              <a:srgbClr val="C00000"/>
            </a:solidFill>
            <a:extLst>
              <a:ext uri="{C807C97D-BFC1-408E-A445-0C87EB9F89A2}">
                <ask:lineSketchStyleProps xmlns:ask="http://schemas.microsoft.com/office/drawing/2018/sketchyshapes" sd="1219033472">
                  <a:custGeom>
                    <a:avLst/>
                    <a:gdLst>
                      <a:gd name="connsiteX0" fmla="*/ 0 w 2588963"/>
                      <a:gd name="connsiteY0" fmla="*/ 190963 h 1145755"/>
                      <a:gd name="connsiteX1" fmla="*/ 190963 w 2588963"/>
                      <a:gd name="connsiteY1" fmla="*/ 0 h 1145755"/>
                      <a:gd name="connsiteX2" fmla="*/ 786863 w 2588963"/>
                      <a:gd name="connsiteY2" fmla="*/ 0 h 1145755"/>
                      <a:gd name="connsiteX3" fmla="*/ 1316552 w 2588963"/>
                      <a:gd name="connsiteY3" fmla="*/ 0 h 1145755"/>
                      <a:gd name="connsiteX4" fmla="*/ 1824170 w 2588963"/>
                      <a:gd name="connsiteY4" fmla="*/ 0 h 1145755"/>
                      <a:gd name="connsiteX5" fmla="*/ 2398000 w 2588963"/>
                      <a:gd name="connsiteY5" fmla="*/ 0 h 1145755"/>
                      <a:gd name="connsiteX6" fmla="*/ 2588963 w 2588963"/>
                      <a:gd name="connsiteY6" fmla="*/ 190963 h 1145755"/>
                      <a:gd name="connsiteX7" fmla="*/ 2588963 w 2588963"/>
                      <a:gd name="connsiteY7" fmla="*/ 572878 h 1145755"/>
                      <a:gd name="connsiteX8" fmla="*/ 2588963 w 2588963"/>
                      <a:gd name="connsiteY8" fmla="*/ 954792 h 1145755"/>
                      <a:gd name="connsiteX9" fmla="*/ 2398000 w 2588963"/>
                      <a:gd name="connsiteY9" fmla="*/ 1145755 h 1145755"/>
                      <a:gd name="connsiteX10" fmla="*/ 1846241 w 2588963"/>
                      <a:gd name="connsiteY10" fmla="*/ 1145755 h 1145755"/>
                      <a:gd name="connsiteX11" fmla="*/ 1316552 w 2588963"/>
                      <a:gd name="connsiteY11" fmla="*/ 1145755 h 1145755"/>
                      <a:gd name="connsiteX12" fmla="*/ 720652 w 2588963"/>
                      <a:gd name="connsiteY12" fmla="*/ 1145755 h 1145755"/>
                      <a:gd name="connsiteX13" fmla="*/ 190963 w 2588963"/>
                      <a:gd name="connsiteY13" fmla="*/ 1145755 h 1145755"/>
                      <a:gd name="connsiteX14" fmla="*/ 0 w 2588963"/>
                      <a:gd name="connsiteY14" fmla="*/ 954792 h 1145755"/>
                      <a:gd name="connsiteX15" fmla="*/ 0 w 2588963"/>
                      <a:gd name="connsiteY15" fmla="*/ 565239 h 1145755"/>
                      <a:gd name="connsiteX16" fmla="*/ 0 w 2588963"/>
                      <a:gd name="connsiteY16" fmla="*/ 190963 h 1145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88963" h="1145755" extrusionOk="0">
                        <a:moveTo>
                          <a:pt x="0" y="190963"/>
                        </a:moveTo>
                        <a:cubicBezTo>
                          <a:pt x="-19642" y="73381"/>
                          <a:pt x="63810" y="8139"/>
                          <a:pt x="190963" y="0"/>
                        </a:cubicBezTo>
                        <a:cubicBezTo>
                          <a:pt x="404701" y="16488"/>
                          <a:pt x="631357" y="25744"/>
                          <a:pt x="786863" y="0"/>
                        </a:cubicBezTo>
                        <a:cubicBezTo>
                          <a:pt x="942369" y="-25744"/>
                          <a:pt x="1108026" y="12593"/>
                          <a:pt x="1316552" y="0"/>
                        </a:cubicBezTo>
                        <a:cubicBezTo>
                          <a:pt x="1525078" y="-12593"/>
                          <a:pt x="1600126" y="21846"/>
                          <a:pt x="1824170" y="0"/>
                        </a:cubicBezTo>
                        <a:cubicBezTo>
                          <a:pt x="2048214" y="-21846"/>
                          <a:pt x="2250978" y="2646"/>
                          <a:pt x="2398000" y="0"/>
                        </a:cubicBezTo>
                        <a:cubicBezTo>
                          <a:pt x="2512083" y="-17734"/>
                          <a:pt x="2586178" y="85071"/>
                          <a:pt x="2588963" y="190963"/>
                        </a:cubicBezTo>
                        <a:cubicBezTo>
                          <a:pt x="2576471" y="333635"/>
                          <a:pt x="2602058" y="423114"/>
                          <a:pt x="2588963" y="572878"/>
                        </a:cubicBezTo>
                        <a:cubicBezTo>
                          <a:pt x="2575868" y="722642"/>
                          <a:pt x="2589192" y="859236"/>
                          <a:pt x="2588963" y="954792"/>
                        </a:cubicBezTo>
                        <a:cubicBezTo>
                          <a:pt x="2609461" y="1065186"/>
                          <a:pt x="2491436" y="1143809"/>
                          <a:pt x="2398000" y="1145755"/>
                        </a:cubicBezTo>
                        <a:cubicBezTo>
                          <a:pt x="2160851" y="1134117"/>
                          <a:pt x="2066390" y="1155217"/>
                          <a:pt x="1846241" y="1145755"/>
                        </a:cubicBezTo>
                        <a:cubicBezTo>
                          <a:pt x="1626092" y="1136293"/>
                          <a:pt x="1457693" y="1152976"/>
                          <a:pt x="1316552" y="1145755"/>
                        </a:cubicBezTo>
                        <a:cubicBezTo>
                          <a:pt x="1175411" y="1138534"/>
                          <a:pt x="957390" y="1164516"/>
                          <a:pt x="720652" y="1145755"/>
                        </a:cubicBezTo>
                        <a:cubicBezTo>
                          <a:pt x="483914" y="1126994"/>
                          <a:pt x="328567" y="1132729"/>
                          <a:pt x="190963" y="1145755"/>
                        </a:cubicBezTo>
                        <a:cubicBezTo>
                          <a:pt x="76206" y="1147281"/>
                          <a:pt x="-5630" y="1056373"/>
                          <a:pt x="0" y="954792"/>
                        </a:cubicBezTo>
                        <a:cubicBezTo>
                          <a:pt x="-7708" y="762122"/>
                          <a:pt x="4434" y="660787"/>
                          <a:pt x="0" y="565239"/>
                        </a:cubicBezTo>
                        <a:cubicBezTo>
                          <a:pt x="-4434" y="469691"/>
                          <a:pt x="8619" y="293560"/>
                          <a:pt x="0" y="190963"/>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AC4F5130-BDD7-E079-99FD-83F07BBA8C98}"/>
              </a:ext>
            </a:extLst>
          </p:cNvPr>
          <p:cNvSpPr>
            <a:spLocks noChangeAspect="1"/>
          </p:cNvSpPr>
          <p:nvPr/>
        </p:nvSpPr>
        <p:spPr>
          <a:xfrm>
            <a:off x="3163979" y="1300291"/>
            <a:ext cx="365760" cy="365760"/>
          </a:xfrm>
          <a:prstGeom prst="ellipse">
            <a:avLst/>
          </a:prstGeom>
          <a:noFill/>
          <a:ln w="38100">
            <a:solidFill>
              <a:srgbClr val="C00000"/>
            </a:solidFill>
            <a:extLst>
              <a:ext uri="{C807C97D-BFC1-408E-A445-0C87EB9F89A2}">
                <ask:lineSketchStyleProps xmlns:ask="http://schemas.microsoft.com/office/drawing/2018/sketchyshapes" sd="1219033472">
                  <a:custGeom>
                    <a:avLst/>
                    <a:gdLst>
                      <a:gd name="connsiteX0" fmla="*/ 0 w 429653"/>
                      <a:gd name="connsiteY0" fmla="*/ 214827 h 429653"/>
                      <a:gd name="connsiteX1" fmla="*/ 214827 w 429653"/>
                      <a:gd name="connsiteY1" fmla="*/ 0 h 429653"/>
                      <a:gd name="connsiteX2" fmla="*/ 429654 w 429653"/>
                      <a:gd name="connsiteY2" fmla="*/ 214827 h 429653"/>
                      <a:gd name="connsiteX3" fmla="*/ 214827 w 429653"/>
                      <a:gd name="connsiteY3" fmla="*/ 429654 h 429653"/>
                      <a:gd name="connsiteX4" fmla="*/ 0 w 429653"/>
                      <a:gd name="connsiteY4" fmla="*/ 214827 h 429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9653" h="429653" extrusionOk="0">
                        <a:moveTo>
                          <a:pt x="0" y="214827"/>
                        </a:moveTo>
                        <a:cubicBezTo>
                          <a:pt x="-20065" y="83804"/>
                          <a:pt x="83810" y="4643"/>
                          <a:pt x="214827" y="0"/>
                        </a:cubicBezTo>
                        <a:cubicBezTo>
                          <a:pt x="340440" y="1467"/>
                          <a:pt x="405564" y="96947"/>
                          <a:pt x="429654" y="214827"/>
                        </a:cubicBezTo>
                        <a:cubicBezTo>
                          <a:pt x="418122" y="344734"/>
                          <a:pt x="330764" y="444627"/>
                          <a:pt x="214827" y="429654"/>
                        </a:cubicBezTo>
                        <a:cubicBezTo>
                          <a:pt x="82471" y="422153"/>
                          <a:pt x="10478" y="338479"/>
                          <a:pt x="0" y="214827"/>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C00000"/>
                </a:solidFill>
                <a:latin typeface="Arial" panose="020B0604020202020204" pitchFamily="34" charset="0"/>
                <a:cs typeface="Arial" panose="020B0604020202020204" pitchFamily="34" charset="0"/>
              </a:rPr>
              <a:t>3</a:t>
            </a:r>
          </a:p>
        </p:txBody>
      </p:sp>
      <p:sp>
        <p:nvSpPr>
          <p:cNvPr id="11" name="TextBox 10">
            <a:extLst>
              <a:ext uri="{FF2B5EF4-FFF2-40B4-BE49-F238E27FC236}">
                <a16:creationId xmlns:a16="http://schemas.microsoft.com/office/drawing/2014/main" id="{7580A08A-9AB4-F9FD-FC2C-D0C0A1EBBB23}"/>
              </a:ext>
            </a:extLst>
          </p:cNvPr>
          <p:cNvSpPr txBox="1"/>
          <p:nvPr/>
        </p:nvSpPr>
        <p:spPr>
          <a:xfrm>
            <a:off x="3548100" y="1300291"/>
            <a:ext cx="2569934" cy="369332"/>
          </a:xfrm>
          <a:prstGeom prst="rect">
            <a:avLst/>
          </a:prstGeom>
          <a:solidFill>
            <a:srgbClr val="FFFFFF">
              <a:alpha val="50196"/>
            </a:srgbClr>
          </a:solidFill>
        </p:spPr>
        <p:txBody>
          <a:bodyPr wrap="none" rtlCol="0">
            <a:spAutoFit/>
          </a:bodyPr>
          <a:lstStyle/>
          <a:p>
            <a:r>
              <a:rPr lang="en-US" dirty="0">
                <a:solidFill>
                  <a:srgbClr val="C00000"/>
                </a:solidFill>
                <a:latin typeface="Arial" panose="020B0604020202020204" pitchFamily="34" charset="0"/>
                <a:cs typeface="Arial" panose="020B0604020202020204" pitchFamily="34" charset="0"/>
              </a:rPr>
              <a:t>Enter protein sequence</a:t>
            </a:r>
          </a:p>
        </p:txBody>
      </p:sp>
      <p:sp>
        <p:nvSpPr>
          <p:cNvPr id="12" name="TextBox 11">
            <a:extLst>
              <a:ext uri="{FF2B5EF4-FFF2-40B4-BE49-F238E27FC236}">
                <a16:creationId xmlns:a16="http://schemas.microsoft.com/office/drawing/2014/main" id="{95A3FAE1-BFA2-2798-4E79-88A1A98FEE60}"/>
              </a:ext>
            </a:extLst>
          </p:cNvPr>
          <p:cNvSpPr txBox="1"/>
          <p:nvPr/>
        </p:nvSpPr>
        <p:spPr>
          <a:xfrm>
            <a:off x="9804085" y="1113839"/>
            <a:ext cx="2249334" cy="369332"/>
          </a:xfrm>
          <a:prstGeom prst="rect">
            <a:avLst/>
          </a:prstGeom>
          <a:solidFill>
            <a:srgbClr val="FFFFFF">
              <a:alpha val="50196"/>
            </a:srgbClr>
          </a:solidFill>
        </p:spPr>
        <p:txBody>
          <a:bodyPr wrap="none" rtlCol="0">
            <a:spAutoFit/>
          </a:bodyPr>
          <a:lstStyle/>
          <a:p>
            <a:r>
              <a:rPr lang="en-US" dirty="0">
                <a:solidFill>
                  <a:srgbClr val="C00000"/>
                </a:solidFill>
                <a:latin typeface="Arial" panose="020B0604020202020204" pitchFamily="34" charset="0"/>
                <a:cs typeface="Arial" panose="020B0604020202020204" pitchFamily="34" charset="0"/>
              </a:rPr>
              <a:t>Download JSON file</a:t>
            </a:r>
          </a:p>
        </p:txBody>
      </p:sp>
      <p:sp>
        <p:nvSpPr>
          <p:cNvPr id="13" name="Oval 12">
            <a:extLst>
              <a:ext uri="{FF2B5EF4-FFF2-40B4-BE49-F238E27FC236}">
                <a16:creationId xmlns:a16="http://schemas.microsoft.com/office/drawing/2014/main" id="{64374422-44CB-56DF-9655-5AD90602B51A}"/>
              </a:ext>
            </a:extLst>
          </p:cNvPr>
          <p:cNvSpPr>
            <a:spLocks noChangeAspect="1"/>
          </p:cNvSpPr>
          <p:nvPr/>
        </p:nvSpPr>
        <p:spPr>
          <a:xfrm>
            <a:off x="299853" y="3377647"/>
            <a:ext cx="365760" cy="365760"/>
          </a:xfrm>
          <a:prstGeom prst="ellipse">
            <a:avLst/>
          </a:prstGeom>
          <a:solidFill>
            <a:srgbClr val="FFFFFF">
              <a:alpha val="50588"/>
            </a:srgbClr>
          </a:solidFill>
          <a:ln w="38100">
            <a:solidFill>
              <a:srgbClr val="C00000"/>
            </a:solidFill>
            <a:extLst>
              <a:ext uri="{C807C97D-BFC1-408E-A445-0C87EB9F89A2}">
                <ask:lineSketchStyleProps xmlns:ask="http://schemas.microsoft.com/office/drawing/2018/sketchyshapes" sd="1219033472">
                  <a:custGeom>
                    <a:avLst/>
                    <a:gdLst>
                      <a:gd name="connsiteX0" fmla="*/ 0 w 429653"/>
                      <a:gd name="connsiteY0" fmla="*/ 214827 h 429653"/>
                      <a:gd name="connsiteX1" fmla="*/ 214827 w 429653"/>
                      <a:gd name="connsiteY1" fmla="*/ 0 h 429653"/>
                      <a:gd name="connsiteX2" fmla="*/ 429654 w 429653"/>
                      <a:gd name="connsiteY2" fmla="*/ 214827 h 429653"/>
                      <a:gd name="connsiteX3" fmla="*/ 214827 w 429653"/>
                      <a:gd name="connsiteY3" fmla="*/ 429654 h 429653"/>
                      <a:gd name="connsiteX4" fmla="*/ 0 w 429653"/>
                      <a:gd name="connsiteY4" fmla="*/ 214827 h 429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9653" h="429653" extrusionOk="0">
                        <a:moveTo>
                          <a:pt x="0" y="214827"/>
                        </a:moveTo>
                        <a:cubicBezTo>
                          <a:pt x="-20065" y="83804"/>
                          <a:pt x="83810" y="4643"/>
                          <a:pt x="214827" y="0"/>
                        </a:cubicBezTo>
                        <a:cubicBezTo>
                          <a:pt x="340440" y="1467"/>
                          <a:pt x="405564" y="96947"/>
                          <a:pt x="429654" y="214827"/>
                        </a:cubicBezTo>
                        <a:cubicBezTo>
                          <a:pt x="418122" y="344734"/>
                          <a:pt x="330764" y="444627"/>
                          <a:pt x="214827" y="429654"/>
                        </a:cubicBezTo>
                        <a:cubicBezTo>
                          <a:pt x="82471" y="422153"/>
                          <a:pt x="10478" y="338479"/>
                          <a:pt x="0" y="214827"/>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C00000"/>
                </a:solidFill>
                <a:latin typeface="Arial" panose="020B0604020202020204" pitchFamily="34" charset="0"/>
                <a:cs typeface="Arial" panose="020B0604020202020204" pitchFamily="34" charset="0"/>
              </a:rPr>
              <a:t>4</a:t>
            </a:r>
          </a:p>
        </p:txBody>
      </p:sp>
      <p:sp>
        <p:nvSpPr>
          <p:cNvPr id="14" name="TextBox 13">
            <a:extLst>
              <a:ext uri="{FF2B5EF4-FFF2-40B4-BE49-F238E27FC236}">
                <a16:creationId xmlns:a16="http://schemas.microsoft.com/office/drawing/2014/main" id="{DEA84A8D-F046-AA53-D6E6-B5EEAF2B5FDA}"/>
              </a:ext>
            </a:extLst>
          </p:cNvPr>
          <p:cNvSpPr txBox="1"/>
          <p:nvPr/>
        </p:nvSpPr>
        <p:spPr>
          <a:xfrm>
            <a:off x="675095" y="3375861"/>
            <a:ext cx="3006016" cy="369332"/>
          </a:xfrm>
          <a:prstGeom prst="rect">
            <a:avLst/>
          </a:prstGeom>
          <a:solidFill>
            <a:srgbClr val="FFFFFF">
              <a:alpha val="50196"/>
            </a:srgbClr>
          </a:solidFill>
        </p:spPr>
        <p:txBody>
          <a:bodyPr wrap="none" rtlCol="0">
            <a:spAutoFit/>
          </a:bodyPr>
          <a:lstStyle/>
          <a:p>
            <a:r>
              <a:rPr lang="en-US" dirty="0">
                <a:solidFill>
                  <a:srgbClr val="C00000"/>
                </a:solidFill>
                <a:latin typeface="Arial" panose="020B0604020202020204" pitchFamily="34" charset="0"/>
                <a:cs typeface="Arial" panose="020B0604020202020204" pitchFamily="34" charset="0"/>
              </a:rPr>
              <a:t>Toggle counts for multimers</a:t>
            </a:r>
          </a:p>
        </p:txBody>
      </p:sp>
      <p:sp>
        <p:nvSpPr>
          <p:cNvPr id="15" name="Rounded Rectangle 14">
            <a:extLst>
              <a:ext uri="{FF2B5EF4-FFF2-40B4-BE49-F238E27FC236}">
                <a16:creationId xmlns:a16="http://schemas.microsoft.com/office/drawing/2014/main" id="{DB05BDCD-4D2A-7DC0-28A1-60A937E245D8}"/>
              </a:ext>
            </a:extLst>
          </p:cNvPr>
          <p:cNvSpPr/>
          <p:nvPr/>
        </p:nvSpPr>
        <p:spPr>
          <a:xfrm>
            <a:off x="299853" y="2511846"/>
            <a:ext cx="1165390" cy="716876"/>
          </a:xfrm>
          <a:prstGeom prst="roundRect">
            <a:avLst/>
          </a:prstGeom>
          <a:noFill/>
          <a:ln w="38100">
            <a:solidFill>
              <a:srgbClr val="C00000"/>
            </a:solidFill>
            <a:extLst>
              <a:ext uri="{C807C97D-BFC1-408E-A445-0C87EB9F89A2}">
                <ask:lineSketchStyleProps xmlns:ask="http://schemas.microsoft.com/office/drawing/2018/sketchyshapes" sd="1219033472">
                  <a:custGeom>
                    <a:avLst/>
                    <a:gdLst>
                      <a:gd name="connsiteX0" fmla="*/ 0 w 2588963"/>
                      <a:gd name="connsiteY0" fmla="*/ 190963 h 1145755"/>
                      <a:gd name="connsiteX1" fmla="*/ 190963 w 2588963"/>
                      <a:gd name="connsiteY1" fmla="*/ 0 h 1145755"/>
                      <a:gd name="connsiteX2" fmla="*/ 786863 w 2588963"/>
                      <a:gd name="connsiteY2" fmla="*/ 0 h 1145755"/>
                      <a:gd name="connsiteX3" fmla="*/ 1316552 w 2588963"/>
                      <a:gd name="connsiteY3" fmla="*/ 0 h 1145755"/>
                      <a:gd name="connsiteX4" fmla="*/ 1824170 w 2588963"/>
                      <a:gd name="connsiteY4" fmla="*/ 0 h 1145755"/>
                      <a:gd name="connsiteX5" fmla="*/ 2398000 w 2588963"/>
                      <a:gd name="connsiteY5" fmla="*/ 0 h 1145755"/>
                      <a:gd name="connsiteX6" fmla="*/ 2588963 w 2588963"/>
                      <a:gd name="connsiteY6" fmla="*/ 190963 h 1145755"/>
                      <a:gd name="connsiteX7" fmla="*/ 2588963 w 2588963"/>
                      <a:gd name="connsiteY7" fmla="*/ 572878 h 1145755"/>
                      <a:gd name="connsiteX8" fmla="*/ 2588963 w 2588963"/>
                      <a:gd name="connsiteY8" fmla="*/ 954792 h 1145755"/>
                      <a:gd name="connsiteX9" fmla="*/ 2398000 w 2588963"/>
                      <a:gd name="connsiteY9" fmla="*/ 1145755 h 1145755"/>
                      <a:gd name="connsiteX10" fmla="*/ 1846241 w 2588963"/>
                      <a:gd name="connsiteY10" fmla="*/ 1145755 h 1145755"/>
                      <a:gd name="connsiteX11" fmla="*/ 1316552 w 2588963"/>
                      <a:gd name="connsiteY11" fmla="*/ 1145755 h 1145755"/>
                      <a:gd name="connsiteX12" fmla="*/ 720652 w 2588963"/>
                      <a:gd name="connsiteY12" fmla="*/ 1145755 h 1145755"/>
                      <a:gd name="connsiteX13" fmla="*/ 190963 w 2588963"/>
                      <a:gd name="connsiteY13" fmla="*/ 1145755 h 1145755"/>
                      <a:gd name="connsiteX14" fmla="*/ 0 w 2588963"/>
                      <a:gd name="connsiteY14" fmla="*/ 954792 h 1145755"/>
                      <a:gd name="connsiteX15" fmla="*/ 0 w 2588963"/>
                      <a:gd name="connsiteY15" fmla="*/ 565239 h 1145755"/>
                      <a:gd name="connsiteX16" fmla="*/ 0 w 2588963"/>
                      <a:gd name="connsiteY16" fmla="*/ 190963 h 1145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88963" h="1145755" extrusionOk="0">
                        <a:moveTo>
                          <a:pt x="0" y="190963"/>
                        </a:moveTo>
                        <a:cubicBezTo>
                          <a:pt x="-19642" y="73381"/>
                          <a:pt x="63810" y="8139"/>
                          <a:pt x="190963" y="0"/>
                        </a:cubicBezTo>
                        <a:cubicBezTo>
                          <a:pt x="404701" y="16488"/>
                          <a:pt x="631357" y="25744"/>
                          <a:pt x="786863" y="0"/>
                        </a:cubicBezTo>
                        <a:cubicBezTo>
                          <a:pt x="942369" y="-25744"/>
                          <a:pt x="1108026" y="12593"/>
                          <a:pt x="1316552" y="0"/>
                        </a:cubicBezTo>
                        <a:cubicBezTo>
                          <a:pt x="1525078" y="-12593"/>
                          <a:pt x="1600126" y="21846"/>
                          <a:pt x="1824170" y="0"/>
                        </a:cubicBezTo>
                        <a:cubicBezTo>
                          <a:pt x="2048214" y="-21846"/>
                          <a:pt x="2250978" y="2646"/>
                          <a:pt x="2398000" y="0"/>
                        </a:cubicBezTo>
                        <a:cubicBezTo>
                          <a:pt x="2512083" y="-17734"/>
                          <a:pt x="2586178" y="85071"/>
                          <a:pt x="2588963" y="190963"/>
                        </a:cubicBezTo>
                        <a:cubicBezTo>
                          <a:pt x="2576471" y="333635"/>
                          <a:pt x="2602058" y="423114"/>
                          <a:pt x="2588963" y="572878"/>
                        </a:cubicBezTo>
                        <a:cubicBezTo>
                          <a:pt x="2575868" y="722642"/>
                          <a:pt x="2589192" y="859236"/>
                          <a:pt x="2588963" y="954792"/>
                        </a:cubicBezTo>
                        <a:cubicBezTo>
                          <a:pt x="2609461" y="1065186"/>
                          <a:pt x="2491436" y="1143809"/>
                          <a:pt x="2398000" y="1145755"/>
                        </a:cubicBezTo>
                        <a:cubicBezTo>
                          <a:pt x="2160851" y="1134117"/>
                          <a:pt x="2066390" y="1155217"/>
                          <a:pt x="1846241" y="1145755"/>
                        </a:cubicBezTo>
                        <a:cubicBezTo>
                          <a:pt x="1626092" y="1136293"/>
                          <a:pt x="1457693" y="1152976"/>
                          <a:pt x="1316552" y="1145755"/>
                        </a:cubicBezTo>
                        <a:cubicBezTo>
                          <a:pt x="1175411" y="1138534"/>
                          <a:pt x="957390" y="1164516"/>
                          <a:pt x="720652" y="1145755"/>
                        </a:cubicBezTo>
                        <a:cubicBezTo>
                          <a:pt x="483914" y="1126994"/>
                          <a:pt x="328567" y="1132729"/>
                          <a:pt x="190963" y="1145755"/>
                        </a:cubicBezTo>
                        <a:cubicBezTo>
                          <a:pt x="76206" y="1147281"/>
                          <a:pt x="-5630" y="1056373"/>
                          <a:pt x="0" y="954792"/>
                        </a:cubicBezTo>
                        <a:cubicBezTo>
                          <a:pt x="-7708" y="762122"/>
                          <a:pt x="4434" y="660787"/>
                          <a:pt x="0" y="565239"/>
                        </a:cubicBezTo>
                        <a:cubicBezTo>
                          <a:pt x="-4434" y="469691"/>
                          <a:pt x="8619" y="293560"/>
                          <a:pt x="0" y="190963"/>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ounded Rectangle 1">
            <a:extLst>
              <a:ext uri="{FF2B5EF4-FFF2-40B4-BE49-F238E27FC236}">
                <a16:creationId xmlns:a16="http://schemas.microsoft.com/office/drawing/2014/main" id="{5AA95AB6-CC3F-7534-BDBC-A64EB979C3DD}"/>
              </a:ext>
            </a:extLst>
          </p:cNvPr>
          <p:cNvSpPr/>
          <p:nvPr/>
        </p:nvSpPr>
        <p:spPr>
          <a:xfrm>
            <a:off x="6248961" y="3999123"/>
            <a:ext cx="1363693" cy="451691"/>
          </a:xfrm>
          <a:prstGeom prst="roundRect">
            <a:avLst/>
          </a:prstGeom>
          <a:noFill/>
          <a:ln w="38100">
            <a:solidFill>
              <a:srgbClr val="C00000"/>
            </a:solidFill>
            <a:extLst>
              <a:ext uri="{C807C97D-BFC1-408E-A445-0C87EB9F89A2}">
                <ask:lineSketchStyleProps xmlns:ask="http://schemas.microsoft.com/office/drawing/2018/sketchyshapes" sd="1219033472">
                  <a:custGeom>
                    <a:avLst/>
                    <a:gdLst>
                      <a:gd name="connsiteX0" fmla="*/ 0 w 2588963"/>
                      <a:gd name="connsiteY0" fmla="*/ 190963 h 1145755"/>
                      <a:gd name="connsiteX1" fmla="*/ 190963 w 2588963"/>
                      <a:gd name="connsiteY1" fmla="*/ 0 h 1145755"/>
                      <a:gd name="connsiteX2" fmla="*/ 786863 w 2588963"/>
                      <a:gd name="connsiteY2" fmla="*/ 0 h 1145755"/>
                      <a:gd name="connsiteX3" fmla="*/ 1316552 w 2588963"/>
                      <a:gd name="connsiteY3" fmla="*/ 0 h 1145755"/>
                      <a:gd name="connsiteX4" fmla="*/ 1824170 w 2588963"/>
                      <a:gd name="connsiteY4" fmla="*/ 0 h 1145755"/>
                      <a:gd name="connsiteX5" fmla="*/ 2398000 w 2588963"/>
                      <a:gd name="connsiteY5" fmla="*/ 0 h 1145755"/>
                      <a:gd name="connsiteX6" fmla="*/ 2588963 w 2588963"/>
                      <a:gd name="connsiteY6" fmla="*/ 190963 h 1145755"/>
                      <a:gd name="connsiteX7" fmla="*/ 2588963 w 2588963"/>
                      <a:gd name="connsiteY7" fmla="*/ 572878 h 1145755"/>
                      <a:gd name="connsiteX8" fmla="*/ 2588963 w 2588963"/>
                      <a:gd name="connsiteY8" fmla="*/ 954792 h 1145755"/>
                      <a:gd name="connsiteX9" fmla="*/ 2398000 w 2588963"/>
                      <a:gd name="connsiteY9" fmla="*/ 1145755 h 1145755"/>
                      <a:gd name="connsiteX10" fmla="*/ 1846241 w 2588963"/>
                      <a:gd name="connsiteY10" fmla="*/ 1145755 h 1145755"/>
                      <a:gd name="connsiteX11" fmla="*/ 1316552 w 2588963"/>
                      <a:gd name="connsiteY11" fmla="*/ 1145755 h 1145755"/>
                      <a:gd name="connsiteX12" fmla="*/ 720652 w 2588963"/>
                      <a:gd name="connsiteY12" fmla="*/ 1145755 h 1145755"/>
                      <a:gd name="connsiteX13" fmla="*/ 190963 w 2588963"/>
                      <a:gd name="connsiteY13" fmla="*/ 1145755 h 1145755"/>
                      <a:gd name="connsiteX14" fmla="*/ 0 w 2588963"/>
                      <a:gd name="connsiteY14" fmla="*/ 954792 h 1145755"/>
                      <a:gd name="connsiteX15" fmla="*/ 0 w 2588963"/>
                      <a:gd name="connsiteY15" fmla="*/ 565239 h 1145755"/>
                      <a:gd name="connsiteX16" fmla="*/ 0 w 2588963"/>
                      <a:gd name="connsiteY16" fmla="*/ 190963 h 1145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88963" h="1145755" extrusionOk="0">
                        <a:moveTo>
                          <a:pt x="0" y="190963"/>
                        </a:moveTo>
                        <a:cubicBezTo>
                          <a:pt x="-19642" y="73381"/>
                          <a:pt x="63810" y="8139"/>
                          <a:pt x="190963" y="0"/>
                        </a:cubicBezTo>
                        <a:cubicBezTo>
                          <a:pt x="404701" y="16488"/>
                          <a:pt x="631357" y="25744"/>
                          <a:pt x="786863" y="0"/>
                        </a:cubicBezTo>
                        <a:cubicBezTo>
                          <a:pt x="942369" y="-25744"/>
                          <a:pt x="1108026" y="12593"/>
                          <a:pt x="1316552" y="0"/>
                        </a:cubicBezTo>
                        <a:cubicBezTo>
                          <a:pt x="1525078" y="-12593"/>
                          <a:pt x="1600126" y="21846"/>
                          <a:pt x="1824170" y="0"/>
                        </a:cubicBezTo>
                        <a:cubicBezTo>
                          <a:pt x="2048214" y="-21846"/>
                          <a:pt x="2250978" y="2646"/>
                          <a:pt x="2398000" y="0"/>
                        </a:cubicBezTo>
                        <a:cubicBezTo>
                          <a:pt x="2512083" y="-17734"/>
                          <a:pt x="2586178" y="85071"/>
                          <a:pt x="2588963" y="190963"/>
                        </a:cubicBezTo>
                        <a:cubicBezTo>
                          <a:pt x="2576471" y="333635"/>
                          <a:pt x="2602058" y="423114"/>
                          <a:pt x="2588963" y="572878"/>
                        </a:cubicBezTo>
                        <a:cubicBezTo>
                          <a:pt x="2575868" y="722642"/>
                          <a:pt x="2589192" y="859236"/>
                          <a:pt x="2588963" y="954792"/>
                        </a:cubicBezTo>
                        <a:cubicBezTo>
                          <a:pt x="2609461" y="1065186"/>
                          <a:pt x="2491436" y="1143809"/>
                          <a:pt x="2398000" y="1145755"/>
                        </a:cubicBezTo>
                        <a:cubicBezTo>
                          <a:pt x="2160851" y="1134117"/>
                          <a:pt x="2066390" y="1155217"/>
                          <a:pt x="1846241" y="1145755"/>
                        </a:cubicBezTo>
                        <a:cubicBezTo>
                          <a:pt x="1626092" y="1136293"/>
                          <a:pt x="1457693" y="1152976"/>
                          <a:pt x="1316552" y="1145755"/>
                        </a:cubicBezTo>
                        <a:cubicBezTo>
                          <a:pt x="1175411" y="1138534"/>
                          <a:pt x="957390" y="1164516"/>
                          <a:pt x="720652" y="1145755"/>
                        </a:cubicBezTo>
                        <a:cubicBezTo>
                          <a:pt x="483914" y="1126994"/>
                          <a:pt x="328567" y="1132729"/>
                          <a:pt x="190963" y="1145755"/>
                        </a:cubicBezTo>
                        <a:cubicBezTo>
                          <a:pt x="76206" y="1147281"/>
                          <a:pt x="-5630" y="1056373"/>
                          <a:pt x="0" y="954792"/>
                        </a:cubicBezTo>
                        <a:cubicBezTo>
                          <a:pt x="-7708" y="762122"/>
                          <a:pt x="4434" y="660787"/>
                          <a:pt x="0" y="565239"/>
                        </a:cubicBezTo>
                        <a:cubicBezTo>
                          <a:pt x="-4434" y="469691"/>
                          <a:pt x="8619" y="293560"/>
                          <a:pt x="0" y="190963"/>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9C85E030-C8AC-FC82-83E9-77A47B7A8980}"/>
              </a:ext>
            </a:extLst>
          </p:cNvPr>
          <p:cNvSpPr>
            <a:spLocks noChangeAspect="1"/>
          </p:cNvSpPr>
          <p:nvPr/>
        </p:nvSpPr>
        <p:spPr>
          <a:xfrm>
            <a:off x="7714109" y="4042088"/>
            <a:ext cx="365760" cy="365760"/>
          </a:xfrm>
          <a:prstGeom prst="ellipse">
            <a:avLst/>
          </a:prstGeom>
          <a:noFill/>
          <a:ln w="38100">
            <a:solidFill>
              <a:srgbClr val="C00000"/>
            </a:solidFill>
            <a:extLst>
              <a:ext uri="{C807C97D-BFC1-408E-A445-0C87EB9F89A2}">
                <ask:lineSketchStyleProps xmlns:ask="http://schemas.microsoft.com/office/drawing/2018/sketchyshapes" sd="1219033472">
                  <a:custGeom>
                    <a:avLst/>
                    <a:gdLst>
                      <a:gd name="connsiteX0" fmla="*/ 0 w 429653"/>
                      <a:gd name="connsiteY0" fmla="*/ 214827 h 429653"/>
                      <a:gd name="connsiteX1" fmla="*/ 214827 w 429653"/>
                      <a:gd name="connsiteY1" fmla="*/ 0 h 429653"/>
                      <a:gd name="connsiteX2" fmla="*/ 429654 w 429653"/>
                      <a:gd name="connsiteY2" fmla="*/ 214827 h 429653"/>
                      <a:gd name="connsiteX3" fmla="*/ 214827 w 429653"/>
                      <a:gd name="connsiteY3" fmla="*/ 429654 h 429653"/>
                      <a:gd name="connsiteX4" fmla="*/ 0 w 429653"/>
                      <a:gd name="connsiteY4" fmla="*/ 214827 h 429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9653" h="429653" extrusionOk="0">
                        <a:moveTo>
                          <a:pt x="0" y="214827"/>
                        </a:moveTo>
                        <a:cubicBezTo>
                          <a:pt x="-20065" y="83804"/>
                          <a:pt x="83810" y="4643"/>
                          <a:pt x="214827" y="0"/>
                        </a:cubicBezTo>
                        <a:cubicBezTo>
                          <a:pt x="340440" y="1467"/>
                          <a:pt x="405564" y="96947"/>
                          <a:pt x="429654" y="214827"/>
                        </a:cubicBezTo>
                        <a:cubicBezTo>
                          <a:pt x="418122" y="344734"/>
                          <a:pt x="330764" y="444627"/>
                          <a:pt x="214827" y="429654"/>
                        </a:cubicBezTo>
                        <a:cubicBezTo>
                          <a:pt x="82471" y="422153"/>
                          <a:pt x="10478" y="338479"/>
                          <a:pt x="0" y="214827"/>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C00000"/>
                </a:solidFill>
                <a:latin typeface="Arial" panose="020B0604020202020204" pitchFamily="34" charset="0"/>
                <a:cs typeface="Arial" panose="020B0604020202020204" pitchFamily="34" charset="0"/>
              </a:rPr>
              <a:t>5</a:t>
            </a:r>
          </a:p>
        </p:txBody>
      </p:sp>
      <p:sp>
        <p:nvSpPr>
          <p:cNvPr id="4" name="TextBox 3">
            <a:extLst>
              <a:ext uri="{FF2B5EF4-FFF2-40B4-BE49-F238E27FC236}">
                <a16:creationId xmlns:a16="http://schemas.microsoft.com/office/drawing/2014/main" id="{ADEF9B94-55DB-A3DC-696E-1D5B8B003239}"/>
              </a:ext>
            </a:extLst>
          </p:cNvPr>
          <p:cNvSpPr txBox="1"/>
          <p:nvPr/>
        </p:nvSpPr>
        <p:spPr>
          <a:xfrm>
            <a:off x="8166565" y="4038516"/>
            <a:ext cx="3427416" cy="369332"/>
          </a:xfrm>
          <a:prstGeom prst="rect">
            <a:avLst/>
          </a:prstGeom>
          <a:noFill/>
        </p:spPr>
        <p:txBody>
          <a:bodyPr wrap="square" rtlCol="0">
            <a:spAutoFit/>
          </a:bodyPr>
          <a:lstStyle/>
          <a:p>
            <a:r>
              <a:rPr lang="en-US" dirty="0">
                <a:solidFill>
                  <a:srgbClr val="C00000"/>
                </a:solidFill>
                <a:latin typeface="Arial" panose="020B0604020202020204" pitchFamily="34" charset="0"/>
                <a:cs typeface="Arial" panose="020B0604020202020204" pitchFamily="34" charset="0"/>
              </a:rPr>
              <a:t>Detect </a:t>
            </a:r>
            <a:r>
              <a:rPr lang="en-US" dirty="0" err="1">
                <a:solidFill>
                  <a:srgbClr val="C00000"/>
                </a:solidFill>
                <a:latin typeface="Arial" panose="020B0604020202020204" pitchFamily="34" charset="0"/>
                <a:cs typeface="Arial" panose="020B0604020202020204" pitchFamily="34" charset="0"/>
              </a:rPr>
              <a:t>sequons</a:t>
            </a:r>
            <a:r>
              <a:rPr lang="en-US" dirty="0">
                <a:solidFill>
                  <a:srgbClr val="C00000"/>
                </a:solidFill>
                <a:latin typeface="Arial" panose="020B0604020202020204" pitchFamily="34" charset="0"/>
                <a:cs typeface="Arial" panose="020B0604020202020204" pitchFamily="34" charset="0"/>
              </a:rPr>
              <a:t> for </a:t>
            </a:r>
            <a:r>
              <a:rPr lang="en-US" i="1" dirty="0">
                <a:solidFill>
                  <a:srgbClr val="C00000"/>
                </a:solidFill>
                <a:latin typeface="Arial" panose="020B0604020202020204" pitchFamily="34" charset="0"/>
                <a:cs typeface="Arial" panose="020B0604020202020204" pitchFamily="34" charset="0"/>
              </a:rPr>
              <a:t>N</a:t>
            </a:r>
            <a:r>
              <a:rPr lang="en-US" dirty="0">
                <a:solidFill>
                  <a:srgbClr val="C00000"/>
                </a:solidFill>
                <a:latin typeface="Arial" panose="020B0604020202020204" pitchFamily="34" charset="0"/>
                <a:cs typeface="Arial" panose="020B0604020202020204" pitchFamily="34" charset="0"/>
              </a:rPr>
              <a:t>-glycans</a:t>
            </a:r>
          </a:p>
        </p:txBody>
      </p:sp>
      <p:sp>
        <p:nvSpPr>
          <p:cNvPr id="9" name="Rounded Rectangle 8">
            <a:extLst>
              <a:ext uri="{FF2B5EF4-FFF2-40B4-BE49-F238E27FC236}">
                <a16:creationId xmlns:a16="http://schemas.microsoft.com/office/drawing/2014/main" id="{E9F0C323-527B-C6B3-079B-FB66BF77EC5C}"/>
              </a:ext>
            </a:extLst>
          </p:cNvPr>
          <p:cNvSpPr/>
          <p:nvPr/>
        </p:nvSpPr>
        <p:spPr>
          <a:xfrm>
            <a:off x="6709272" y="4560984"/>
            <a:ext cx="903382" cy="451691"/>
          </a:xfrm>
          <a:prstGeom prst="roundRect">
            <a:avLst/>
          </a:prstGeom>
          <a:noFill/>
          <a:ln w="38100">
            <a:solidFill>
              <a:srgbClr val="C00000"/>
            </a:solidFill>
            <a:extLst>
              <a:ext uri="{C807C97D-BFC1-408E-A445-0C87EB9F89A2}">
                <ask:lineSketchStyleProps xmlns:ask="http://schemas.microsoft.com/office/drawing/2018/sketchyshapes" sd="1219033472">
                  <a:custGeom>
                    <a:avLst/>
                    <a:gdLst>
                      <a:gd name="connsiteX0" fmla="*/ 0 w 2588963"/>
                      <a:gd name="connsiteY0" fmla="*/ 190963 h 1145755"/>
                      <a:gd name="connsiteX1" fmla="*/ 190963 w 2588963"/>
                      <a:gd name="connsiteY1" fmla="*/ 0 h 1145755"/>
                      <a:gd name="connsiteX2" fmla="*/ 786863 w 2588963"/>
                      <a:gd name="connsiteY2" fmla="*/ 0 h 1145755"/>
                      <a:gd name="connsiteX3" fmla="*/ 1316552 w 2588963"/>
                      <a:gd name="connsiteY3" fmla="*/ 0 h 1145755"/>
                      <a:gd name="connsiteX4" fmla="*/ 1824170 w 2588963"/>
                      <a:gd name="connsiteY4" fmla="*/ 0 h 1145755"/>
                      <a:gd name="connsiteX5" fmla="*/ 2398000 w 2588963"/>
                      <a:gd name="connsiteY5" fmla="*/ 0 h 1145755"/>
                      <a:gd name="connsiteX6" fmla="*/ 2588963 w 2588963"/>
                      <a:gd name="connsiteY6" fmla="*/ 190963 h 1145755"/>
                      <a:gd name="connsiteX7" fmla="*/ 2588963 w 2588963"/>
                      <a:gd name="connsiteY7" fmla="*/ 572878 h 1145755"/>
                      <a:gd name="connsiteX8" fmla="*/ 2588963 w 2588963"/>
                      <a:gd name="connsiteY8" fmla="*/ 954792 h 1145755"/>
                      <a:gd name="connsiteX9" fmla="*/ 2398000 w 2588963"/>
                      <a:gd name="connsiteY9" fmla="*/ 1145755 h 1145755"/>
                      <a:gd name="connsiteX10" fmla="*/ 1846241 w 2588963"/>
                      <a:gd name="connsiteY10" fmla="*/ 1145755 h 1145755"/>
                      <a:gd name="connsiteX11" fmla="*/ 1316552 w 2588963"/>
                      <a:gd name="connsiteY11" fmla="*/ 1145755 h 1145755"/>
                      <a:gd name="connsiteX12" fmla="*/ 720652 w 2588963"/>
                      <a:gd name="connsiteY12" fmla="*/ 1145755 h 1145755"/>
                      <a:gd name="connsiteX13" fmla="*/ 190963 w 2588963"/>
                      <a:gd name="connsiteY13" fmla="*/ 1145755 h 1145755"/>
                      <a:gd name="connsiteX14" fmla="*/ 0 w 2588963"/>
                      <a:gd name="connsiteY14" fmla="*/ 954792 h 1145755"/>
                      <a:gd name="connsiteX15" fmla="*/ 0 w 2588963"/>
                      <a:gd name="connsiteY15" fmla="*/ 565239 h 1145755"/>
                      <a:gd name="connsiteX16" fmla="*/ 0 w 2588963"/>
                      <a:gd name="connsiteY16" fmla="*/ 190963 h 1145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88963" h="1145755" extrusionOk="0">
                        <a:moveTo>
                          <a:pt x="0" y="190963"/>
                        </a:moveTo>
                        <a:cubicBezTo>
                          <a:pt x="-19642" y="73381"/>
                          <a:pt x="63810" y="8139"/>
                          <a:pt x="190963" y="0"/>
                        </a:cubicBezTo>
                        <a:cubicBezTo>
                          <a:pt x="404701" y="16488"/>
                          <a:pt x="631357" y="25744"/>
                          <a:pt x="786863" y="0"/>
                        </a:cubicBezTo>
                        <a:cubicBezTo>
                          <a:pt x="942369" y="-25744"/>
                          <a:pt x="1108026" y="12593"/>
                          <a:pt x="1316552" y="0"/>
                        </a:cubicBezTo>
                        <a:cubicBezTo>
                          <a:pt x="1525078" y="-12593"/>
                          <a:pt x="1600126" y="21846"/>
                          <a:pt x="1824170" y="0"/>
                        </a:cubicBezTo>
                        <a:cubicBezTo>
                          <a:pt x="2048214" y="-21846"/>
                          <a:pt x="2250978" y="2646"/>
                          <a:pt x="2398000" y="0"/>
                        </a:cubicBezTo>
                        <a:cubicBezTo>
                          <a:pt x="2512083" y="-17734"/>
                          <a:pt x="2586178" y="85071"/>
                          <a:pt x="2588963" y="190963"/>
                        </a:cubicBezTo>
                        <a:cubicBezTo>
                          <a:pt x="2576471" y="333635"/>
                          <a:pt x="2602058" y="423114"/>
                          <a:pt x="2588963" y="572878"/>
                        </a:cubicBezTo>
                        <a:cubicBezTo>
                          <a:pt x="2575868" y="722642"/>
                          <a:pt x="2589192" y="859236"/>
                          <a:pt x="2588963" y="954792"/>
                        </a:cubicBezTo>
                        <a:cubicBezTo>
                          <a:pt x="2609461" y="1065186"/>
                          <a:pt x="2491436" y="1143809"/>
                          <a:pt x="2398000" y="1145755"/>
                        </a:cubicBezTo>
                        <a:cubicBezTo>
                          <a:pt x="2160851" y="1134117"/>
                          <a:pt x="2066390" y="1155217"/>
                          <a:pt x="1846241" y="1145755"/>
                        </a:cubicBezTo>
                        <a:cubicBezTo>
                          <a:pt x="1626092" y="1136293"/>
                          <a:pt x="1457693" y="1152976"/>
                          <a:pt x="1316552" y="1145755"/>
                        </a:cubicBezTo>
                        <a:cubicBezTo>
                          <a:pt x="1175411" y="1138534"/>
                          <a:pt x="957390" y="1164516"/>
                          <a:pt x="720652" y="1145755"/>
                        </a:cubicBezTo>
                        <a:cubicBezTo>
                          <a:pt x="483914" y="1126994"/>
                          <a:pt x="328567" y="1132729"/>
                          <a:pt x="190963" y="1145755"/>
                        </a:cubicBezTo>
                        <a:cubicBezTo>
                          <a:pt x="76206" y="1147281"/>
                          <a:pt x="-5630" y="1056373"/>
                          <a:pt x="0" y="954792"/>
                        </a:cubicBezTo>
                        <a:cubicBezTo>
                          <a:pt x="-7708" y="762122"/>
                          <a:pt x="4434" y="660787"/>
                          <a:pt x="0" y="565239"/>
                        </a:cubicBezTo>
                        <a:cubicBezTo>
                          <a:pt x="-4434" y="469691"/>
                          <a:pt x="8619" y="293560"/>
                          <a:pt x="0" y="190963"/>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B882C0BF-7FE7-D75E-DE90-0BA38881A2C8}"/>
              </a:ext>
            </a:extLst>
          </p:cNvPr>
          <p:cNvSpPr>
            <a:spLocks noChangeAspect="1"/>
          </p:cNvSpPr>
          <p:nvPr/>
        </p:nvSpPr>
        <p:spPr>
          <a:xfrm>
            <a:off x="7714109" y="4603949"/>
            <a:ext cx="365760" cy="365760"/>
          </a:xfrm>
          <a:prstGeom prst="ellipse">
            <a:avLst/>
          </a:prstGeom>
          <a:noFill/>
          <a:ln w="38100">
            <a:solidFill>
              <a:srgbClr val="C00000"/>
            </a:solidFill>
            <a:extLst>
              <a:ext uri="{C807C97D-BFC1-408E-A445-0C87EB9F89A2}">
                <ask:lineSketchStyleProps xmlns:ask="http://schemas.microsoft.com/office/drawing/2018/sketchyshapes" sd="1219033472">
                  <a:custGeom>
                    <a:avLst/>
                    <a:gdLst>
                      <a:gd name="connsiteX0" fmla="*/ 0 w 429653"/>
                      <a:gd name="connsiteY0" fmla="*/ 214827 h 429653"/>
                      <a:gd name="connsiteX1" fmla="*/ 214827 w 429653"/>
                      <a:gd name="connsiteY1" fmla="*/ 0 h 429653"/>
                      <a:gd name="connsiteX2" fmla="*/ 429654 w 429653"/>
                      <a:gd name="connsiteY2" fmla="*/ 214827 h 429653"/>
                      <a:gd name="connsiteX3" fmla="*/ 214827 w 429653"/>
                      <a:gd name="connsiteY3" fmla="*/ 429654 h 429653"/>
                      <a:gd name="connsiteX4" fmla="*/ 0 w 429653"/>
                      <a:gd name="connsiteY4" fmla="*/ 214827 h 429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9653" h="429653" extrusionOk="0">
                        <a:moveTo>
                          <a:pt x="0" y="214827"/>
                        </a:moveTo>
                        <a:cubicBezTo>
                          <a:pt x="-20065" y="83804"/>
                          <a:pt x="83810" y="4643"/>
                          <a:pt x="214827" y="0"/>
                        </a:cubicBezTo>
                        <a:cubicBezTo>
                          <a:pt x="340440" y="1467"/>
                          <a:pt x="405564" y="96947"/>
                          <a:pt x="429654" y="214827"/>
                        </a:cubicBezTo>
                        <a:cubicBezTo>
                          <a:pt x="418122" y="344734"/>
                          <a:pt x="330764" y="444627"/>
                          <a:pt x="214827" y="429654"/>
                        </a:cubicBezTo>
                        <a:cubicBezTo>
                          <a:pt x="82471" y="422153"/>
                          <a:pt x="10478" y="338479"/>
                          <a:pt x="0" y="214827"/>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C00000"/>
                </a:solidFill>
                <a:latin typeface="Arial" panose="020B0604020202020204" pitchFamily="34" charset="0"/>
                <a:cs typeface="Arial" panose="020B0604020202020204" pitchFamily="34" charset="0"/>
              </a:rPr>
              <a:t>6</a:t>
            </a:r>
          </a:p>
        </p:txBody>
      </p:sp>
      <p:sp>
        <p:nvSpPr>
          <p:cNvPr id="17" name="TextBox 16">
            <a:extLst>
              <a:ext uri="{FF2B5EF4-FFF2-40B4-BE49-F238E27FC236}">
                <a16:creationId xmlns:a16="http://schemas.microsoft.com/office/drawing/2014/main" id="{F00FE698-DAEC-1AE5-E5A1-984E42AB6E27}"/>
              </a:ext>
            </a:extLst>
          </p:cNvPr>
          <p:cNvSpPr txBox="1"/>
          <p:nvPr/>
        </p:nvSpPr>
        <p:spPr>
          <a:xfrm>
            <a:off x="8166565" y="4589359"/>
            <a:ext cx="3929955" cy="369332"/>
          </a:xfrm>
          <a:prstGeom prst="rect">
            <a:avLst/>
          </a:prstGeom>
          <a:noFill/>
        </p:spPr>
        <p:txBody>
          <a:bodyPr wrap="square" rtlCol="0">
            <a:spAutoFit/>
          </a:bodyPr>
          <a:lstStyle/>
          <a:p>
            <a:r>
              <a:rPr lang="en-US" dirty="0">
                <a:solidFill>
                  <a:srgbClr val="C00000"/>
                </a:solidFill>
                <a:latin typeface="Arial" panose="020B0604020202020204" pitchFamily="34" charset="0"/>
                <a:cs typeface="Arial" panose="020B0604020202020204" pitchFamily="34" charset="0"/>
              </a:rPr>
              <a:t>Manually add glycosylation sites</a:t>
            </a:r>
          </a:p>
        </p:txBody>
      </p:sp>
      <p:sp>
        <p:nvSpPr>
          <p:cNvPr id="18" name="Rounded Rectangle 17">
            <a:extLst>
              <a:ext uri="{FF2B5EF4-FFF2-40B4-BE49-F238E27FC236}">
                <a16:creationId xmlns:a16="http://schemas.microsoft.com/office/drawing/2014/main" id="{8F793D81-12E9-A866-E957-E8C0F2D804A8}"/>
              </a:ext>
            </a:extLst>
          </p:cNvPr>
          <p:cNvSpPr/>
          <p:nvPr/>
        </p:nvSpPr>
        <p:spPr>
          <a:xfrm>
            <a:off x="9695810" y="245745"/>
            <a:ext cx="781231" cy="365760"/>
          </a:xfrm>
          <a:prstGeom prst="roundRect">
            <a:avLst/>
          </a:prstGeom>
          <a:noFill/>
          <a:ln w="38100">
            <a:solidFill>
              <a:srgbClr val="C00000"/>
            </a:solidFill>
            <a:extLst>
              <a:ext uri="{C807C97D-BFC1-408E-A445-0C87EB9F89A2}">
                <ask:lineSketchStyleProps xmlns:ask="http://schemas.microsoft.com/office/drawing/2018/sketchyshapes" sd="1219033472">
                  <a:custGeom>
                    <a:avLst/>
                    <a:gdLst>
                      <a:gd name="connsiteX0" fmla="*/ 0 w 2588963"/>
                      <a:gd name="connsiteY0" fmla="*/ 190963 h 1145755"/>
                      <a:gd name="connsiteX1" fmla="*/ 190963 w 2588963"/>
                      <a:gd name="connsiteY1" fmla="*/ 0 h 1145755"/>
                      <a:gd name="connsiteX2" fmla="*/ 786863 w 2588963"/>
                      <a:gd name="connsiteY2" fmla="*/ 0 h 1145755"/>
                      <a:gd name="connsiteX3" fmla="*/ 1316552 w 2588963"/>
                      <a:gd name="connsiteY3" fmla="*/ 0 h 1145755"/>
                      <a:gd name="connsiteX4" fmla="*/ 1824170 w 2588963"/>
                      <a:gd name="connsiteY4" fmla="*/ 0 h 1145755"/>
                      <a:gd name="connsiteX5" fmla="*/ 2398000 w 2588963"/>
                      <a:gd name="connsiteY5" fmla="*/ 0 h 1145755"/>
                      <a:gd name="connsiteX6" fmla="*/ 2588963 w 2588963"/>
                      <a:gd name="connsiteY6" fmla="*/ 190963 h 1145755"/>
                      <a:gd name="connsiteX7" fmla="*/ 2588963 w 2588963"/>
                      <a:gd name="connsiteY7" fmla="*/ 572878 h 1145755"/>
                      <a:gd name="connsiteX8" fmla="*/ 2588963 w 2588963"/>
                      <a:gd name="connsiteY8" fmla="*/ 954792 h 1145755"/>
                      <a:gd name="connsiteX9" fmla="*/ 2398000 w 2588963"/>
                      <a:gd name="connsiteY9" fmla="*/ 1145755 h 1145755"/>
                      <a:gd name="connsiteX10" fmla="*/ 1846241 w 2588963"/>
                      <a:gd name="connsiteY10" fmla="*/ 1145755 h 1145755"/>
                      <a:gd name="connsiteX11" fmla="*/ 1316552 w 2588963"/>
                      <a:gd name="connsiteY11" fmla="*/ 1145755 h 1145755"/>
                      <a:gd name="connsiteX12" fmla="*/ 720652 w 2588963"/>
                      <a:gd name="connsiteY12" fmla="*/ 1145755 h 1145755"/>
                      <a:gd name="connsiteX13" fmla="*/ 190963 w 2588963"/>
                      <a:gd name="connsiteY13" fmla="*/ 1145755 h 1145755"/>
                      <a:gd name="connsiteX14" fmla="*/ 0 w 2588963"/>
                      <a:gd name="connsiteY14" fmla="*/ 954792 h 1145755"/>
                      <a:gd name="connsiteX15" fmla="*/ 0 w 2588963"/>
                      <a:gd name="connsiteY15" fmla="*/ 565239 h 1145755"/>
                      <a:gd name="connsiteX16" fmla="*/ 0 w 2588963"/>
                      <a:gd name="connsiteY16" fmla="*/ 190963 h 1145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88963" h="1145755" extrusionOk="0">
                        <a:moveTo>
                          <a:pt x="0" y="190963"/>
                        </a:moveTo>
                        <a:cubicBezTo>
                          <a:pt x="-19642" y="73381"/>
                          <a:pt x="63810" y="8139"/>
                          <a:pt x="190963" y="0"/>
                        </a:cubicBezTo>
                        <a:cubicBezTo>
                          <a:pt x="404701" y="16488"/>
                          <a:pt x="631357" y="25744"/>
                          <a:pt x="786863" y="0"/>
                        </a:cubicBezTo>
                        <a:cubicBezTo>
                          <a:pt x="942369" y="-25744"/>
                          <a:pt x="1108026" y="12593"/>
                          <a:pt x="1316552" y="0"/>
                        </a:cubicBezTo>
                        <a:cubicBezTo>
                          <a:pt x="1525078" y="-12593"/>
                          <a:pt x="1600126" y="21846"/>
                          <a:pt x="1824170" y="0"/>
                        </a:cubicBezTo>
                        <a:cubicBezTo>
                          <a:pt x="2048214" y="-21846"/>
                          <a:pt x="2250978" y="2646"/>
                          <a:pt x="2398000" y="0"/>
                        </a:cubicBezTo>
                        <a:cubicBezTo>
                          <a:pt x="2512083" y="-17734"/>
                          <a:pt x="2586178" y="85071"/>
                          <a:pt x="2588963" y="190963"/>
                        </a:cubicBezTo>
                        <a:cubicBezTo>
                          <a:pt x="2576471" y="333635"/>
                          <a:pt x="2602058" y="423114"/>
                          <a:pt x="2588963" y="572878"/>
                        </a:cubicBezTo>
                        <a:cubicBezTo>
                          <a:pt x="2575868" y="722642"/>
                          <a:pt x="2589192" y="859236"/>
                          <a:pt x="2588963" y="954792"/>
                        </a:cubicBezTo>
                        <a:cubicBezTo>
                          <a:pt x="2609461" y="1065186"/>
                          <a:pt x="2491436" y="1143809"/>
                          <a:pt x="2398000" y="1145755"/>
                        </a:cubicBezTo>
                        <a:cubicBezTo>
                          <a:pt x="2160851" y="1134117"/>
                          <a:pt x="2066390" y="1155217"/>
                          <a:pt x="1846241" y="1145755"/>
                        </a:cubicBezTo>
                        <a:cubicBezTo>
                          <a:pt x="1626092" y="1136293"/>
                          <a:pt x="1457693" y="1152976"/>
                          <a:pt x="1316552" y="1145755"/>
                        </a:cubicBezTo>
                        <a:cubicBezTo>
                          <a:pt x="1175411" y="1138534"/>
                          <a:pt x="957390" y="1164516"/>
                          <a:pt x="720652" y="1145755"/>
                        </a:cubicBezTo>
                        <a:cubicBezTo>
                          <a:pt x="483914" y="1126994"/>
                          <a:pt x="328567" y="1132729"/>
                          <a:pt x="190963" y="1145755"/>
                        </a:cubicBezTo>
                        <a:cubicBezTo>
                          <a:pt x="76206" y="1147281"/>
                          <a:pt x="-5630" y="1056373"/>
                          <a:pt x="0" y="954792"/>
                        </a:cubicBezTo>
                        <a:cubicBezTo>
                          <a:pt x="-7708" y="762122"/>
                          <a:pt x="4434" y="660787"/>
                          <a:pt x="0" y="565239"/>
                        </a:cubicBezTo>
                        <a:cubicBezTo>
                          <a:pt x="-4434" y="469691"/>
                          <a:pt x="8619" y="293560"/>
                          <a:pt x="0" y="190963"/>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CBB625A6-659C-823E-A0C9-1F74B4BD7D8B}"/>
              </a:ext>
            </a:extLst>
          </p:cNvPr>
          <p:cNvSpPr txBox="1"/>
          <p:nvPr/>
        </p:nvSpPr>
        <p:spPr>
          <a:xfrm>
            <a:off x="5750903" y="484816"/>
            <a:ext cx="3634393" cy="369332"/>
          </a:xfrm>
          <a:prstGeom prst="rect">
            <a:avLst/>
          </a:prstGeom>
          <a:solidFill>
            <a:srgbClr val="FFFFFF">
              <a:alpha val="50196"/>
            </a:srgbClr>
          </a:solidFill>
        </p:spPr>
        <p:txBody>
          <a:bodyPr wrap="none" rtlCol="0">
            <a:spAutoFit/>
          </a:bodyPr>
          <a:lstStyle/>
          <a:p>
            <a:r>
              <a:rPr lang="en-US" dirty="0">
                <a:solidFill>
                  <a:srgbClr val="C00000"/>
                </a:solidFill>
                <a:latin typeface="Arial" panose="020B0604020202020204" pitchFamily="34" charset="0"/>
                <a:cs typeface="Arial" panose="020B0604020202020204" pitchFamily="34" charset="0"/>
              </a:rPr>
              <a:t>Import </a:t>
            </a:r>
            <a:r>
              <a:rPr lang="en-US" dirty="0" err="1">
                <a:solidFill>
                  <a:srgbClr val="C00000"/>
                </a:solidFill>
                <a:latin typeface="Arial" panose="020B0604020202020204" pitchFamily="34" charset="0"/>
                <a:cs typeface="Arial" panose="020B0604020202020204" pitchFamily="34" charset="0"/>
              </a:rPr>
              <a:t>GlyTouCan</a:t>
            </a:r>
            <a:r>
              <a:rPr lang="en-US" dirty="0">
                <a:solidFill>
                  <a:srgbClr val="C00000"/>
                </a:solidFill>
                <a:latin typeface="Arial" panose="020B0604020202020204" pitchFamily="34" charset="0"/>
                <a:cs typeface="Arial" panose="020B0604020202020204" pitchFamily="34" charset="0"/>
              </a:rPr>
              <a:t> and </a:t>
            </a:r>
            <a:r>
              <a:rPr lang="en-US" dirty="0" err="1">
                <a:solidFill>
                  <a:srgbClr val="C00000"/>
                </a:solidFill>
                <a:latin typeface="Arial" panose="020B0604020202020204" pitchFamily="34" charset="0"/>
                <a:cs typeface="Arial" panose="020B0604020202020204" pitchFamily="34" charset="0"/>
              </a:rPr>
              <a:t>GlyGen</a:t>
            </a:r>
            <a:r>
              <a:rPr lang="en-US" dirty="0">
                <a:solidFill>
                  <a:srgbClr val="C00000"/>
                </a:solidFill>
                <a:latin typeface="Arial" panose="020B0604020202020204" pitchFamily="34" charset="0"/>
                <a:cs typeface="Arial" panose="020B0604020202020204" pitchFamily="34" charset="0"/>
              </a:rPr>
              <a:t> ID</a:t>
            </a:r>
          </a:p>
        </p:txBody>
      </p:sp>
      <p:sp>
        <p:nvSpPr>
          <p:cNvPr id="19" name="Oval 18">
            <a:extLst>
              <a:ext uri="{FF2B5EF4-FFF2-40B4-BE49-F238E27FC236}">
                <a16:creationId xmlns:a16="http://schemas.microsoft.com/office/drawing/2014/main" id="{0DEEAF2F-4704-9554-7F05-D76E790EB4D2}"/>
              </a:ext>
            </a:extLst>
          </p:cNvPr>
          <p:cNvSpPr>
            <a:spLocks noChangeAspect="1"/>
          </p:cNvSpPr>
          <p:nvPr/>
        </p:nvSpPr>
        <p:spPr>
          <a:xfrm>
            <a:off x="9245186" y="245745"/>
            <a:ext cx="365760" cy="365760"/>
          </a:xfrm>
          <a:prstGeom prst="ellipse">
            <a:avLst/>
          </a:prstGeom>
          <a:noFill/>
          <a:ln w="38100">
            <a:solidFill>
              <a:srgbClr val="C00000"/>
            </a:solidFill>
            <a:extLst>
              <a:ext uri="{C807C97D-BFC1-408E-A445-0C87EB9F89A2}">
                <ask:lineSketchStyleProps xmlns:ask="http://schemas.microsoft.com/office/drawing/2018/sketchyshapes" sd="1219033472">
                  <a:custGeom>
                    <a:avLst/>
                    <a:gdLst>
                      <a:gd name="connsiteX0" fmla="*/ 0 w 429653"/>
                      <a:gd name="connsiteY0" fmla="*/ 214827 h 429653"/>
                      <a:gd name="connsiteX1" fmla="*/ 214827 w 429653"/>
                      <a:gd name="connsiteY1" fmla="*/ 0 h 429653"/>
                      <a:gd name="connsiteX2" fmla="*/ 429654 w 429653"/>
                      <a:gd name="connsiteY2" fmla="*/ 214827 h 429653"/>
                      <a:gd name="connsiteX3" fmla="*/ 214827 w 429653"/>
                      <a:gd name="connsiteY3" fmla="*/ 429654 h 429653"/>
                      <a:gd name="connsiteX4" fmla="*/ 0 w 429653"/>
                      <a:gd name="connsiteY4" fmla="*/ 214827 h 429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9653" h="429653" extrusionOk="0">
                        <a:moveTo>
                          <a:pt x="0" y="214827"/>
                        </a:moveTo>
                        <a:cubicBezTo>
                          <a:pt x="-20065" y="83804"/>
                          <a:pt x="83810" y="4643"/>
                          <a:pt x="214827" y="0"/>
                        </a:cubicBezTo>
                        <a:cubicBezTo>
                          <a:pt x="340440" y="1467"/>
                          <a:pt x="405564" y="96947"/>
                          <a:pt x="429654" y="214827"/>
                        </a:cubicBezTo>
                        <a:cubicBezTo>
                          <a:pt x="418122" y="344734"/>
                          <a:pt x="330764" y="444627"/>
                          <a:pt x="214827" y="429654"/>
                        </a:cubicBezTo>
                        <a:cubicBezTo>
                          <a:pt x="82471" y="422153"/>
                          <a:pt x="10478" y="338479"/>
                          <a:pt x="0" y="214827"/>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C00000"/>
                </a:solidFill>
                <a:latin typeface="Arial" panose="020B0604020202020204" pitchFamily="34" charset="0"/>
                <a:cs typeface="Arial" panose="020B0604020202020204" pitchFamily="34" charset="0"/>
              </a:rPr>
              <a:t>7</a:t>
            </a:r>
          </a:p>
        </p:txBody>
      </p:sp>
    </p:spTree>
    <p:extLst>
      <p:ext uri="{BB962C8B-B14F-4D97-AF65-F5344CB8AC3E}">
        <p14:creationId xmlns:p14="http://schemas.microsoft.com/office/powerpoint/2010/main" val="4068569600"/>
      </p:ext>
    </p:extLst>
  </p:cSld>
  <p:clrMapOvr>
    <a:masterClrMapping/>
  </p:clrMapOvr>
  <mc:AlternateContent xmlns:mc="http://schemas.openxmlformats.org/markup-compatibility/2006" xmlns:p14="http://schemas.microsoft.com/office/powerpoint/2010/main">
    <mc:Choice Requires="p14">
      <p:transition p14:dur="250">
        <p:push dir="u"/>
      </p:transition>
    </mc:Choice>
    <mc:Fallback xmlns="">
      <p:transition>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8"/>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0"/>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9"/>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7"/>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8"/>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12"/>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xit" presetSubtype="0" fill="hold" grpId="1" nodeType="clickEffect">
                                  <p:stCondLst>
                                    <p:cond delay="0"/>
                                  </p:stCondLst>
                                  <p:childTnLst>
                                    <p:set>
                                      <p:cBhvr>
                                        <p:cTn id="54" dur="1" fill="hold">
                                          <p:stCondLst>
                                            <p:cond delay="0"/>
                                          </p:stCondLst>
                                        </p:cTn>
                                        <p:tgtEl>
                                          <p:spTgt spid="6"/>
                                        </p:tgtEl>
                                        <p:attrNameLst>
                                          <p:attrName>style.visibility</p:attrName>
                                        </p:attrNameLst>
                                      </p:cBhvr>
                                      <p:to>
                                        <p:strVal val="hidden"/>
                                      </p:to>
                                    </p:set>
                                  </p:childTnLst>
                                </p:cTn>
                              </p:par>
                              <p:par>
                                <p:cTn id="55" presetID="1" presetClass="exit" presetSubtype="0" fill="hold" grpId="1" nodeType="withEffect">
                                  <p:stCondLst>
                                    <p:cond delay="0"/>
                                  </p:stCondLst>
                                  <p:childTnLst>
                                    <p:set>
                                      <p:cBhvr>
                                        <p:cTn id="56" dur="1" fill="hold">
                                          <p:stCondLst>
                                            <p:cond delay="0"/>
                                          </p:stCondLst>
                                        </p:cTn>
                                        <p:tgtEl>
                                          <p:spTgt spid="7"/>
                                        </p:tgtEl>
                                        <p:attrNameLst>
                                          <p:attrName>style.visibility</p:attrName>
                                        </p:attrNameLst>
                                      </p:cBhvr>
                                      <p:to>
                                        <p:strVal val="hidden"/>
                                      </p:to>
                                    </p:set>
                                  </p:childTnLst>
                                </p:cTn>
                              </p:par>
                              <p:par>
                                <p:cTn id="57" presetID="1" presetClass="exit" presetSubtype="0" fill="hold" grpId="1" nodeType="withEffect">
                                  <p:stCondLst>
                                    <p:cond delay="0"/>
                                  </p:stCondLst>
                                  <p:childTnLst>
                                    <p:set>
                                      <p:cBhvr>
                                        <p:cTn id="58" dur="1" fill="hold">
                                          <p:stCondLst>
                                            <p:cond delay="0"/>
                                          </p:stCondLst>
                                        </p:cTn>
                                        <p:tgtEl>
                                          <p:spTgt spid="8"/>
                                        </p:tgtEl>
                                        <p:attrNameLst>
                                          <p:attrName>style.visibility</p:attrName>
                                        </p:attrNameLst>
                                      </p:cBhvr>
                                      <p:to>
                                        <p:strVal val="hidden"/>
                                      </p:to>
                                    </p:set>
                                  </p:childTnLst>
                                </p:cTn>
                              </p:par>
                              <p:par>
                                <p:cTn id="59" presetID="1" presetClass="exit" presetSubtype="0" fill="hold" grpId="1" nodeType="withEffect">
                                  <p:stCondLst>
                                    <p:cond delay="0"/>
                                  </p:stCondLst>
                                  <p:childTnLst>
                                    <p:set>
                                      <p:cBhvr>
                                        <p:cTn id="60" dur="1" fill="hold">
                                          <p:stCondLst>
                                            <p:cond delay="0"/>
                                          </p:stCondLst>
                                        </p:cTn>
                                        <p:tgtEl>
                                          <p:spTgt spid="10"/>
                                        </p:tgtEl>
                                        <p:attrNameLst>
                                          <p:attrName>style.visibility</p:attrName>
                                        </p:attrNameLst>
                                      </p:cBhvr>
                                      <p:to>
                                        <p:strVal val="hidden"/>
                                      </p:to>
                                    </p:set>
                                  </p:childTnLst>
                                </p:cTn>
                              </p:par>
                              <p:par>
                                <p:cTn id="61" presetID="1" presetClass="exit" presetSubtype="0" fill="hold" grpId="1" nodeType="withEffect">
                                  <p:stCondLst>
                                    <p:cond delay="0"/>
                                  </p:stCondLst>
                                  <p:childTnLst>
                                    <p:set>
                                      <p:cBhvr>
                                        <p:cTn id="62" dur="1" fill="hold">
                                          <p:stCondLst>
                                            <p:cond delay="0"/>
                                          </p:stCondLst>
                                        </p:cTn>
                                        <p:tgtEl>
                                          <p:spTgt spid="11"/>
                                        </p:tgtEl>
                                        <p:attrNameLst>
                                          <p:attrName>style.visibility</p:attrName>
                                        </p:attrNameLst>
                                      </p:cBhvr>
                                      <p:to>
                                        <p:strVal val="hidden"/>
                                      </p:to>
                                    </p:set>
                                  </p:childTnLst>
                                </p:cTn>
                              </p:par>
                              <p:par>
                                <p:cTn id="63" presetID="1" presetClass="exit" presetSubtype="0" fill="hold" grpId="1" nodeType="withEffect">
                                  <p:stCondLst>
                                    <p:cond delay="0"/>
                                  </p:stCondLst>
                                  <p:childTnLst>
                                    <p:set>
                                      <p:cBhvr>
                                        <p:cTn id="64" dur="1" fill="hold">
                                          <p:stCondLst>
                                            <p:cond delay="0"/>
                                          </p:stCondLst>
                                        </p:cTn>
                                        <p:tgtEl>
                                          <p:spTgt spid="12"/>
                                        </p:tgtEl>
                                        <p:attrNameLst>
                                          <p:attrName>style.visibility</p:attrName>
                                        </p:attrNameLst>
                                      </p:cBhvr>
                                      <p:to>
                                        <p:strVal val="hidden"/>
                                      </p:to>
                                    </p:set>
                                  </p:childTnLst>
                                </p:cTn>
                              </p:par>
                              <p:par>
                                <p:cTn id="65" presetID="1" presetClass="exit" presetSubtype="0" fill="hold" grpId="1" nodeType="withEffect">
                                  <p:stCondLst>
                                    <p:cond delay="0"/>
                                  </p:stCondLst>
                                  <p:childTnLst>
                                    <p:set>
                                      <p:cBhvr>
                                        <p:cTn id="66" dur="1" fill="hold">
                                          <p:stCondLst>
                                            <p:cond delay="0"/>
                                          </p:stCondLst>
                                        </p:cTn>
                                        <p:tgtEl>
                                          <p:spTgt spid="13"/>
                                        </p:tgtEl>
                                        <p:attrNameLst>
                                          <p:attrName>style.visibility</p:attrName>
                                        </p:attrNameLst>
                                      </p:cBhvr>
                                      <p:to>
                                        <p:strVal val="hidden"/>
                                      </p:to>
                                    </p:set>
                                  </p:childTnLst>
                                </p:cTn>
                              </p:par>
                              <p:par>
                                <p:cTn id="67" presetID="1" presetClass="exit" presetSubtype="0" fill="hold" grpId="1" nodeType="withEffect">
                                  <p:stCondLst>
                                    <p:cond delay="0"/>
                                  </p:stCondLst>
                                  <p:childTnLst>
                                    <p:set>
                                      <p:cBhvr>
                                        <p:cTn id="68" dur="1" fill="hold">
                                          <p:stCondLst>
                                            <p:cond delay="0"/>
                                          </p:stCondLst>
                                        </p:cTn>
                                        <p:tgtEl>
                                          <p:spTgt spid="14"/>
                                        </p:tgtEl>
                                        <p:attrNameLst>
                                          <p:attrName>style.visibility</p:attrName>
                                        </p:attrNameLst>
                                      </p:cBhvr>
                                      <p:to>
                                        <p:strVal val="hidden"/>
                                      </p:to>
                                    </p:set>
                                  </p:childTnLst>
                                </p:cTn>
                              </p:par>
                              <p:par>
                                <p:cTn id="69" presetID="1" presetClass="exit" presetSubtype="0" fill="hold" grpId="1" nodeType="withEffect">
                                  <p:stCondLst>
                                    <p:cond delay="0"/>
                                  </p:stCondLst>
                                  <p:childTnLst>
                                    <p:set>
                                      <p:cBhvr>
                                        <p:cTn id="70" dur="1" fill="hold">
                                          <p:stCondLst>
                                            <p:cond delay="0"/>
                                          </p:stCondLst>
                                        </p:cTn>
                                        <p:tgtEl>
                                          <p:spTgt spid="15"/>
                                        </p:tgtEl>
                                        <p:attrNameLst>
                                          <p:attrName>style.visibility</p:attrName>
                                        </p:attrNameLst>
                                      </p:cBhvr>
                                      <p:to>
                                        <p:strVal val="hidden"/>
                                      </p:to>
                                    </p:set>
                                  </p:childTnLst>
                                </p:cTn>
                              </p:par>
                              <p:par>
                                <p:cTn id="71" presetID="1" presetClass="exit" presetSubtype="0" fill="hold" grpId="1" nodeType="withEffect">
                                  <p:stCondLst>
                                    <p:cond delay="0"/>
                                  </p:stCondLst>
                                  <p:childTnLst>
                                    <p:set>
                                      <p:cBhvr>
                                        <p:cTn id="72" dur="1" fill="hold">
                                          <p:stCondLst>
                                            <p:cond delay="0"/>
                                          </p:stCondLst>
                                        </p:cTn>
                                        <p:tgtEl>
                                          <p:spTgt spid="9"/>
                                        </p:tgtEl>
                                        <p:attrNameLst>
                                          <p:attrName>style.visibility</p:attrName>
                                        </p:attrNameLst>
                                      </p:cBhvr>
                                      <p:to>
                                        <p:strVal val="hidden"/>
                                      </p:to>
                                    </p:set>
                                  </p:childTnLst>
                                </p:cTn>
                              </p:par>
                              <p:par>
                                <p:cTn id="73" presetID="1" presetClass="exit" presetSubtype="0" fill="hold" grpId="1" nodeType="withEffect">
                                  <p:stCondLst>
                                    <p:cond delay="0"/>
                                  </p:stCondLst>
                                  <p:childTnLst>
                                    <p:set>
                                      <p:cBhvr>
                                        <p:cTn id="74" dur="1" fill="hold">
                                          <p:stCondLst>
                                            <p:cond delay="0"/>
                                          </p:stCondLst>
                                        </p:cTn>
                                        <p:tgtEl>
                                          <p:spTgt spid="17"/>
                                        </p:tgtEl>
                                        <p:attrNameLst>
                                          <p:attrName>style.visibility</p:attrName>
                                        </p:attrNameLst>
                                      </p:cBhvr>
                                      <p:to>
                                        <p:strVal val="hidden"/>
                                      </p:to>
                                    </p:set>
                                  </p:childTnLst>
                                </p:cTn>
                              </p:par>
                              <p:par>
                                <p:cTn id="75" presetID="1" presetClass="exit" presetSubtype="0" fill="hold" grpId="1" nodeType="withEffect">
                                  <p:stCondLst>
                                    <p:cond delay="0"/>
                                  </p:stCondLst>
                                  <p:childTnLst>
                                    <p:set>
                                      <p:cBhvr>
                                        <p:cTn id="76" dur="1" fill="hold">
                                          <p:stCondLst>
                                            <p:cond delay="0"/>
                                          </p:stCondLst>
                                        </p:cTn>
                                        <p:tgtEl>
                                          <p:spTgt spid="16"/>
                                        </p:tgtEl>
                                        <p:attrNameLst>
                                          <p:attrName>style.visibility</p:attrName>
                                        </p:attrNameLst>
                                      </p:cBhvr>
                                      <p:to>
                                        <p:strVal val="hidden"/>
                                      </p:to>
                                    </p:set>
                                  </p:childTnLst>
                                </p:cTn>
                              </p:par>
                              <p:par>
                                <p:cTn id="77" presetID="1" presetClass="exit" presetSubtype="0" fill="hold" grpId="1" nodeType="withEffect">
                                  <p:stCondLst>
                                    <p:cond delay="0"/>
                                  </p:stCondLst>
                                  <p:childTnLst>
                                    <p:set>
                                      <p:cBhvr>
                                        <p:cTn id="78" dur="1" fill="hold">
                                          <p:stCondLst>
                                            <p:cond delay="0"/>
                                          </p:stCondLst>
                                        </p:cTn>
                                        <p:tgtEl>
                                          <p:spTgt spid="20"/>
                                        </p:tgtEl>
                                        <p:attrNameLst>
                                          <p:attrName>style.visibility</p:attrName>
                                        </p:attrNameLst>
                                      </p:cBhvr>
                                      <p:to>
                                        <p:strVal val="hidden"/>
                                      </p:to>
                                    </p:set>
                                  </p:childTnLst>
                                </p:cTn>
                              </p:par>
                              <p:par>
                                <p:cTn id="79" presetID="1" presetClass="exit" presetSubtype="0" fill="hold" grpId="1" nodeType="withEffect">
                                  <p:stCondLst>
                                    <p:cond delay="0"/>
                                  </p:stCondLst>
                                  <p:childTnLst>
                                    <p:set>
                                      <p:cBhvr>
                                        <p:cTn id="80" dur="1" fill="hold">
                                          <p:stCondLst>
                                            <p:cond delay="0"/>
                                          </p:stCondLst>
                                        </p:cTn>
                                        <p:tgtEl>
                                          <p:spTgt spid="19"/>
                                        </p:tgtEl>
                                        <p:attrNameLst>
                                          <p:attrName>style.visibility</p:attrName>
                                        </p:attrNameLst>
                                      </p:cBhvr>
                                      <p:to>
                                        <p:strVal val="hidden"/>
                                      </p:to>
                                    </p:set>
                                  </p:childTnLst>
                                </p:cTn>
                              </p:par>
                              <p:par>
                                <p:cTn id="81" presetID="1" presetClass="exit" presetSubtype="0" fill="hold" grpId="1" nodeType="withEffect">
                                  <p:stCondLst>
                                    <p:cond delay="0"/>
                                  </p:stCondLst>
                                  <p:childTnLst>
                                    <p:set>
                                      <p:cBhvr>
                                        <p:cTn id="82" dur="1" fill="hold">
                                          <p:stCondLst>
                                            <p:cond delay="0"/>
                                          </p:stCondLst>
                                        </p:cTn>
                                        <p:tgtEl>
                                          <p:spTgt spid="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7" grpId="0" animBg="1"/>
      <p:bldP spid="7" grpId="1" animBg="1"/>
      <p:bldP spid="8" grpId="0" animBg="1"/>
      <p:bldP spid="8" grpId="1" animBg="1"/>
      <p:bldP spid="10" grpId="0" animBg="1"/>
      <p:bldP spid="10" grpId="1" animBg="1"/>
      <p:bldP spid="11" grpId="0" animBg="1"/>
      <p:bldP spid="11" grpId="1" animBg="1"/>
      <p:bldP spid="12" grpId="0" animBg="1"/>
      <p:bldP spid="12" grpId="1" animBg="1"/>
      <p:bldP spid="13" grpId="0" animBg="1"/>
      <p:bldP spid="13" grpId="1" animBg="1"/>
      <p:bldP spid="14" grpId="0" animBg="1"/>
      <p:bldP spid="14" grpId="1" animBg="1"/>
      <p:bldP spid="15" grpId="0" animBg="1"/>
      <p:bldP spid="15" grpId="1" animBg="1"/>
      <p:bldP spid="2" grpId="0" animBg="1"/>
      <p:bldP spid="3" grpId="0" animBg="1"/>
      <p:bldP spid="4" grpId="0"/>
      <p:bldP spid="9" grpId="0" animBg="1"/>
      <p:bldP spid="9" grpId="1" animBg="1"/>
      <p:bldP spid="16" grpId="0" animBg="1"/>
      <p:bldP spid="16" grpId="1" animBg="1"/>
      <p:bldP spid="17" grpId="0"/>
      <p:bldP spid="17" grpId="1"/>
      <p:bldP spid="18" grpId="0" animBg="1"/>
      <p:bldP spid="18" grpId="1" animBg="1"/>
      <p:bldP spid="20" grpId="0" animBg="1"/>
      <p:bldP spid="20" grpId="1" animBg="1"/>
      <p:bldP spid="19" grpId="0" animBg="1"/>
      <p:bldP spid="19"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screenshot of a computer&#10;&#10;AI-generated content may be incorrect.">
            <a:extLst>
              <a:ext uri="{FF2B5EF4-FFF2-40B4-BE49-F238E27FC236}">
                <a16:creationId xmlns:a16="http://schemas.microsoft.com/office/drawing/2014/main" id="{782B78B9-A32F-4FA3-ACAC-784419154E68}"/>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a:ext>
            </a:extLst>
          </a:blip>
          <a:srcRect/>
          <a:stretch>
            <a:fillRect/>
          </a:stretch>
        </p:blipFill>
        <p:spPr>
          <a:xfrm>
            <a:off x="0" y="95297"/>
            <a:ext cx="12192000" cy="6667407"/>
          </a:xfrm>
          <a:prstGeom prst="rect">
            <a:avLst/>
          </a:prstGeom>
        </p:spPr>
      </p:pic>
      <p:sp>
        <p:nvSpPr>
          <p:cNvPr id="10" name="Rounded Rectangle 9">
            <a:extLst>
              <a:ext uri="{FF2B5EF4-FFF2-40B4-BE49-F238E27FC236}">
                <a16:creationId xmlns:a16="http://schemas.microsoft.com/office/drawing/2014/main" id="{304387BA-ABA2-62BE-87C4-62E3CAAC9CD0}"/>
              </a:ext>
            </a:extLst>
          </p:cNvPr>
          <p:cNvSpPr/>
          <p:nvPr/>
        </p:nvSpPr>
        <p:spPr>
          <a:xfrm>
            <a:off x="432056" y="1117643"/>
            <a:ext cx="2950122" cy="1030646"/>
          </a:xfrm>
          <a:prstGeom prst="roundRect">
            <a:avLst/>
          </a:prstGeom>
          <a:noFill/>
          <a:ln w="38100">
            <a:solidFill>
              <a:srgbClr val="C00000"/>
            </a:solidFill>
            <a:extLst>
              <a:ext uri="{C807C97D-BFC1-408E-A445-0C87EB9F89A2}">
                <ask:lineSketchStyleProps xmlns:ask="http://schemas.microsoft.com/office/drawing/2018/sketchyshapes" sd="1219033472">
                  <a:custGeom>
                    <a:avLst/>
                    <a:gdLst>
                      <a:gd name="connsiteX0" fmla="*/ 0 w 2588963"/>
                      <a:gd name="connsiteY0" fmla="*/ 190963 h 1145755"/>
                      <a:gd name="connsiteX1" fmla="*/ 190963 w 2588963"/>
                      <a:gd name="connsiteY1" fmla="*/ 0 h 1145755"/>
                      <a:gd name="connsiteX2" fmla="*/ 786863 w 2588963"/>
                      <a:gd name="connsiteY2" fmla="*/ 0 h 1145755"/>
                      <a:gd name="connsiteX3" fmla="*/ 1316552 w 2588963"/>
                      <a:gd name="connsiteY3" fmla="*/ 0 h 1145755"/>
                      <a:gd name="connsiteX4" fmla="*/ 1824170 w 2588963"/>
                      <a:gd name="connsiteY4" fmla="*/ 0 h 1145755"/>
                      <a:gd name="connsiteX5" fmla="*/ 2398000 w 2588963"/>
                      <a:gd name="connsiteY5" fmla="*/ 0 h 1145755"/>
                      <a:gd name="connsiteX6" fmla="*/ 2588963 w 2588963"/>
                      <a:gd name="connsiteY6" fmla="*/ 190963 h 1145755"/>
                      <a:gd name="connsiteX7" fmla="*/ 2588963 w 2588963"/>
                      <a:gd name="connsiteY7" fmla="*/ 572878 h 1145755"/>
                      <a:gd name="connsiteX8" fmla="*/ 2588963 w 2588963"/>
                      <a:gd name="connsiteY8" fmla="*/ 954792 h 1145755"/>
                      <a:gd name="connsiteX9" fmla="*/ 2398000 w 2588963"/>
                      <a:gd name="connsiteY9" fmla="*/ 1145755 h 1145755"/>
                      <a:gd name="connsiteX10" fmla="*/ 1846241 w 2588963"/>
                      <a:gd name="connsiteY10" fmla="*/ 1145755 h 1145755"/>
                      <a:gd name="connsiteX11" fmla="*/ 1316552 w 2588963"/>
                      <a:gd name="connsiteY11" fmla="*/ 1145755 h 1145755"/>
                      <a:gd name="connsiteX12" fmla="*/ 720652 w 2588963"/>
                      <a:gd name="connsiteY12" fmla="*/ 1145755 h 1145755"/>
                      <a:gd name="connsiteX13" fmla="*/ 190963 w 2588963"/>
                      <a:gd name="connsiteY13" fmla="*/ 1145755 h 1145755"/>
                      <a:gd name="connsiteX14" fmla="*/ 0 w 2588963"/>
                      <a:gd name="connsiteY14" fmla="*/ 954792 h 1145755"/>
                      <a:gd name="connsiteX15" fmla="*/ 0 w 2588963"/>
                      <a:gd name="connsiteY15" fmla="*/ 565239 h 1145755"/>
                      <a:gd name="connsiteX16" fmla="*/ 0 w 2588963"/>
                      <a:gd name="connsiteY16" fmla="*/ 190963 h 1145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88963" h="1145755" extrusionOk="0">
                        <a:moveTo>
                          <a:pt x="0" y="190963"/>
                        </a:moveTo>
                        <a:cubicBezTo>
                          <a:pt x="-19642" y="73381"/>
                          <a:pt x="63810" y="8139"/>
                          <a:pt x="190963" y="0"/>
                        </a:cubicBezTo>
                        <a:cubicBezTo>
                          <a:pt x="404701" y="16488"/>
                          <a:pt x="631357" y="25744"/>
                          <a:pt x="786863" y="0"/>
                        </a:cubicBezTo>
                        <a:cubicBezTo>
                          <a:pt x="942369" y="-25744"/>
                          <a:pt x="1108026" y="12593"/>
                          <a:pt x="1316552" y="0"/>
                        </a:cubicBezTo>
                        <a:cubicBezTo>
                          <a:pt x="1525078" y="-12593"/>
                          <a:pt x="1600126" y="21846"/>
                          <a:pt x="1824170" y="0"/>
                        </a:cubicBezTo>
                        <a:cubicBezTo>
                          <a:pt x="2048214" y="-21846"/>
                          <a:pt x="2250978" y="2646"/>
                          <a:pt x="2398000" y="0"/>
                        </a:cubicBezTo>
                        <a:cubicBezTo>
                          <a:pt x="2512083" y="-17734"/>
                          <a:pt x="2586178" y="85071"/>
                          <a:pt x="2588963" y="190963"/>
                        </a:cubicBezTo>
                        <a:cubicBezTo>
                          <a:pt x="2576471" y="333635"/>
                          <a:pt x="2602058" y="423114"/>
                          <a:pt x="2588963" y="572878"/>
                        </a:cubicBezTo>
                        <a:cubicBezTo>
                          <a:pt x="2575868" y="722642"/>
                          <a:pt x="2589192" y="859236"/>
                          <a:pt x="2588963" y="954792"/>
                        </a:cubicBezTo>
                        <a:cubicBezTo>
                          <a:pt x="2609461" y="1065186"/>
                          <a:pt x="2491436" y="1143809"/>
                          <a:pt x="2398000" y="1145755"/>
                        </a:cubicBezTo>
                        <a:cubicBezTo>
                          <a:pt x="2160851" y="1134117"/>
                          <a:pt x="2066390" y="1155217"/>
                          <a:pt x="1846241" y="1145755"/>
                        </a:cubicBezTo>
                        <a:cubicBezTo>
                          <a:pt x="1626092" y="1136293"/>
                          <a:pt x="1457693" y="1152976"/>
                          <a:pt x="1316552" y="1145755"/>
                        </a:cubicBezTo>
                        <a:cubicBezTo>
                          <a:pt x="1175411" y="1138534"/>
                          <a:pt x="957390" y="1164516"/>
                          <a:pt x="720652" y="1145755"/>
                        </a:cubicBezTo>
                        <a:cubicBezTo>
                          <a:pt x="483914" y="1126994"/>
                          <a:pt x="328567" y="1132729"/>
                          <a:pt x="190963" y="1145755"/>
                        </a:cubicBezTo>
                        <a:cubicBezTo>
                          <a:pt x="76206" y="1147281"/>
                          <a:pt x="-5630" y="1056373"/>
                          <a:pt x="0" y="954792"/>
                        </a:cubicBezTo>
                        <a:cubicBezTo>
                          <a:pt x="-7708" y="762122"/>
                          <a:pt x="4434" y="660787"/>
                          <a:pt x="0" y="565239"/>
                        </a:cubicBezTo>
                        <a:cubicBezTo>
                          <a:pt x="-4434" y="469691"/>
                          <a:pt x="8619" y="293560"/>
                          <a:pt x="0" y="190963"/>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85B58A2A-10A0-CB92-429B-AE6ADE777F02}"/>
              </a:ext>
            </a:extLst>
          </p:cNvPr>
          <p:cNvSpPr>
            <a:spLocks noChangeAspect="1"/>
          </p:cNvSpPr>
          <p:nvPr/>
        </p:nvSpPr>
        <p:spPr>
          <a:xfrm>
            <a:off x="7737088" y="169072"/>
            <a:ext cx="868031" cy="365760"/>
          </a:xfrm>
          <a:prstGeom prst="ellipse">
            <a:avLst/>
          </a:prstGeom>
          <a:solidFill>
            <a:srgbClr val="FFFFFF">
              <a:alpha val="50196"/>
            </a:srgbClr>
          </a:solidFill>
          <a:ln w="38100">
            <a:solidFill>
              <a:srgbClr val="C00000"/>
            </a:solidFill>
            <a:extLst>
              <a:ext uri="{C807C97D-BFC1-408E-A445-0C87EB9F89A2}">
                <ask:lineSketchStyleProps xmlns:ask="http://schemas.microsoft.com/office/drawing/2018/sketchyshapes" sd="1219033472">
                  <a:custGeom>
                    <a:avLst/>
                    <a:gdLst>
                      <a:gd name="connsiteX0" fmla="*/ 0 w 429653"/>
                      <a:gd name="connsiteY0" fmla="*/ 214827 h 429653"/>
                      <a:gd name="connsiteX1" fmla="*/ 214827 w 429653"/>
                      <a:gd name="connsiteY1" fmla="*/ 0 h 429653"/>
                      <a:gd name="connsiteX2" fmla="*/ 429654 w 429653"/>
                      <a:gd name="connsiteY2" fmla="*/ 214827 h 429653"/>
                      <a:gd name="connsiteX3" fmla="*/ 214827 w 429653"/>
                      <a:gd name="connsiteY3" fmla="*/ 429654 h 429653"/>
                      <a:gd name="connsiteX4" fmla="*/ 0 w 429653"/>
                      <a:gd name="connsiteY4" fmla="*/ 214827 h 429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9653" h="429653" extrusionOk="0">
                        <a:moveTo>
                          <a:pt x="0" y="214827"/>
                        </a:moveTo>
                        <a:cubicBezTo>
                          <a:pt x="-20065" y="83804"/>
                          <a:pt x="83810" y="4643"/>
                          <a:pt x="214827" y="0"/>
                        </a:cubicBezTo>
                        <a:cubicBezTo>
                          <a:pt x="340440" y="1467"/>
                          <a:pt x="405564" y="96947"/>
                          <a:pt x="429654" y="214827"/>
                        </a:cubicBezTo>
                        <a:cubicBezTo>
                          <a:pt x="418122" y="344734"/>
                          <a:pt x="330764" y="444627"/>
                          <a:pt x="214827" y="429654"/>
                        </a:cubicBezTo>
                        <a:cubicBezTo>
                          <a:pt x="82471" y="422153"/>
                          <a:pt x="10478" y="338479"/>
                          <a:pt x="0" y="214827"/>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C00000"/>
                </a:solidFill>
                <a:latin typeface="Arial" panose="020B0604020202020204" pitchFamily="34" charset="0"/>
                <a:cs typeface="Arial" panose="020B0604020202020204" pitchFamily="34" charset="0"/>
              </a:rPr>
              <a:t>5.0</a:t>
            </a:r>
          </a:p>
        </p:txBody>
      </p:sp>
      <p:sp>
        <p:nvSpPr>
          <p:cNvPr id="12" name="TextBox 11">
            <a:extLst>
              <a:ext uri="{FF2B5EF4-FFF2-40B4-BE49-F238E27FC236}">
                <a16:creationId xmlns:a16="http://schemas.microsoft.com/office/drawing/2014/main" id="{199DE939-3901-5B8D-D219-6F971535F27C}"/>
              </a:ext>
            </a:extLst>
          </p:cNvPr>
          <p:cNvSpPr txBox="1"/>
          <p:nvPr/>
        </p:nvSpPr>
        <p:spPr>
          <a:xfrm>
            <a:off x="7707833" y="562888"/>
            <a:ext cx="3533346" cy="369332"/>
          </a:xfrm>
          <a:prstGeom prst="rect">
            <a:avLst/>
          </a:prstGeom>
          <a:solidFill>
            <a:srgbClr val="FFFFFF">
              <a:alpha val="50196"/>
            </a:srgbClr>
          </a:solidFill>
        </p:spPr>
        <p:txBody>
          <a:bodyPr wrap="square" rtlCol="0">
            <a:spAutoFit/>
          </a:bodyPr>
          <a:lstStyle/>
          <a:p>
            <a:r>
              <a:rPr lang="en-US" dirty="0">
                <a:solidFill>
                  <a:srgbClr val="C00000"/>
                </a:solidFill>
                <a:latin typeface="Arial" panose="020B0604020202020204" pitchFamily="34" charset="0"/>
                <a:cs typeface="Arial" panose="020B0604020202020204" pitchFamily="34" charset="0"/>
              </a:rPr>
              <a:t>Detect </a:t>
            </a:r>
            <a:r>
              <a:rPr lang="en-US" dirty="0" err="1">
                <a:solidFill>
                  <a:srgbClr val="C00000"/>
                </a:solidFill>
                <a:latin typeface="Arial" panose="020B0604020202020204" pitchFamily="34" charset="0"/>
                <a:cs typeface="Arial" panose="020B0604020202020204" pitchFamily="34" charset="0"/>
              </a:rPr>
              <a:t>sequons</a:t>
            </a:r>
            <a:r>
              <a:rPr lang="en-US" dirty="0">
                <a:solidFill>
                  <a:srgbClr val="C00000"/>
                </a:solidFill>
                <a:latin typeface="Arial" panose="020B0604020202020204" pitchFamily="34" charset="0"/>
                <a:cs typeface="Arial" panose="020B0604020202020204" pitchFamily="34" charset="0"/>
              </a:rPr>
              <a:t> for </a:t>
            </a:r>
            <a:r>
              <a:rPr lang="en-US" i="1" dirty="0">
                <a:solidFill>
                  <a:srgbClr val="C00000"/>
                </a:solidFill>
                <a:latin typeface="Arial" panose="020B0604020202020204" pitchFamily="34" charset="0"/>
                <a:cs typeface="Arial" panose="020B0604020202020204" pitchFamily="34" charset="0"/>
              </a:rPr>
              <a:t>N</a:t>
            </a:r>
            <a:r>
              <a:rPr lang="en-US" dirty="0">
                <a:solidFill>
                  <a:srgbClr val="C00000"/>
                </a:solidFill>
                <a:latin typeface="Arial" panose="020B0604020202020204" pitchFamily="34" charset="0"/>
                <a:cs typeface="Arial" panose="020B0604020202020204" pitchFamily="34" charset="0"/>
              </a:rPr>
              <a:t>-glycans</a:t>
            </a:r>
          </a:p>
        </p:txBody>
      </p:sp>
      <p:sp>
        <p:nvSpPr>
          <p:cNvPr id="13" name="Oval 12">
            <a:extLst>
              <a:ext uri="{FF2B5EF4-FFF2-40B4-BE49-F238E27FC236}">
                <a16:creationId xmlns:a16="http://schemas.microsoft.com/office/drawing/2014/main" id="{EC59886C-1F2C-3D78-DD90-6B7FFDA47255}"/>
              </a:ext>
            </a:extLst>
          </p:cNvPr>
          <p:cNvSpPr>
            <a:spLocks noChangeAspect="1"/>
          </p:cNvSpPr>
          <p:nvPr/>
        </p:nvSpPr>
        <p:spPr>
          <a:xfrm>
            <a:off x="214687" y="689976"/>
            <a:ext cx="868031" cy="365760"/>
          </a:xfrm>
          <a:prstGeom prst="ellipse">
            <a:avLst/>
          </a:prstGeom>
          <a:solidFill>
            <a:srgbClr val="FFFFFF">
              <a:alpha val="50196"/>
            </a:srgbClr>
          </a:solidFill>
          <a:ln w="38100">
            <a:solidFill>
              <a:srgbClr val="C00000"/>
            </a:solidFill>
            <a:extLst>
              <a:ext uri="{C807C97D-BFC1-408E-A445-0C87EB9F89A2}">
                <ask:lineSketchStyleProps xmlns:ask="http://schemas.microsoft.com/office/drawing/2018/sketchyshapes" sd="1219033472">
                  <a:custGeom>
                    <a:avLst/>
                    <a:gdLst>
                      <a:gd name="connsiteX0" fmla="*/ 0 w 429653"/>
                      <a:gd name="connsiteY0" fmla="*/ 214827 h 429653"/>
                      <a:gd name="connsiteX1" fmla="*/ 214827 w 429653"/>
                      <a:gd name="connsiteY1" fmla="*/ 0 h 429653"/>
                      <a:gd name="connsiteX2" fmla="*/ 429654 w 429653"/>
                      <a:gd name="connsiteY2" fmla="*/ 214827 h 429653"/>
                      <a:gd name="connsiteX3" fmla="*/ 214827 w 429653"/>
                      <a:gd name="connsiteY3" fmla="*/ 429654 h 429653"/>
                      <a:gd name="connsiteX4" fmla="*/ 0 w 429653"/>
                      <a:gd name="connsiteY4" fmla="*/ 214827 h 429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9653" h="429653" extrusionOk="0">
                        <a:moveTo>
                          <a:pt x="0" y="214827"/>
                        </a:moveTo>
                        <a:cubicBezTo>
                          <a:pt x="-20065" y="83804"/>
                          <a:pt x="83810" y="4643"/>
                          <a:pt x="214827" y="0"/>
                        </a:cubicBezTo>
                        <a:cubicBezTo>
                          <a:pt x="340440" y="1467"/>
                          <a:pt x="405564" y="96947"/>
                          <a:pt x="429654" y="214827"/>
                        </a:cubicBezTo>
                        <a:cubicBezTo>
                          <a:pt x="418122" y="344734"/>
                          <a:pt x="330764" y="444627"/>
                          <a:pt x="214827" y="429654"/>
                        </a:cubicBezTo>
                        <a:cubicBezTo>
                          <a:pt x="82471" y="422153"/>
                          <a:pt x="10478" y="338479"/>
                          <a:pt x="0" y="214827"/>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C00000"/>
                </a:solidFill>
                <a:latin typeface="Arial" panose="020B0604020202020204" pitchFamily="34" charset="0"/>
                <a:cs typeface="Arial" panose="020B0604020202020204" pitchFamily="34" charset="0"/>
              </a:rPr>
              <a:t>5.1</a:t>
            </a:r>
          </a:p>
        </p:txBody>
      </p:sp>
      <p:sp>
        <p:nvSpPr>
          <p:cNvPr id="14" name="TextBox 13">
            <a:extLst>
              <a:ext uri="{FF2B5EF4-FFF2-40B4-BE49-F238E27FC236}">
                <a16:creationId xmlns:a16="http://schemas.microsoft.com/office/drawing/2014/main" id="{04A567AC-6538-4EEC-4336-B2D97B86B94F}"/>
              </a:ext>
            </a:extLst>
          </p:cNvPr>
          <p:cNvSpPr txBox="1"/>
          <p:nvPr/>
        </p:nvSpPr>
        <p:spPr>
          <a:xfrm>
            <a:off x="1082717" y="688190"/>
            <a:ext cx="4838283" cy="369332"/>
          </a:xfrm>
          <a:prstGeom prst="rect">
            <a:avLst/>
          </a:prstGeom>
          <a:solidFill>
            <a:srgbClr val="FFFFFF">
              <a:alpha val="50196"/>
            </a:srgbClr>
          </a:solidFill>
        </p:spPr>
        <p:txBody>
          <a:bodyPr wrap="square" rtlCol="0">
            <a:spAutoFit/>
          </a:bodyPr>
          <a:lstStyle/>
          <a:p>
            <a:r>
              <a:rPr lang="en-US" dirty="0">
                <a:solidFill>
                  <a:srgbClr val="C00000"/>
                </a:solidFill>
                <a:latin typeface="Arial" panose="020B0604020202020204" pitchFamily="34" charset="0"/>
                <a:cs typeface="Arial" panose="020B0604020202020204" pitchFamily="34" charset="0"/>
              </a:rPr>
              <a:t>Add glycan templates to all </a:t>
            </a:r>
            <a:r>
              <a:rPr lang="en-US" i="1" dirty="0">
                <a:solidFill>
                  <a:srgbClr val="C00000"/>
                </a:solidFill>
                <a:latin typeface="Arial" panose="020B0604020202020204" pitchFamily="34" charset="0"/>
                <a:cs typeface="Arial" panose="020B0604020202020204" pitchFamily="34" charset="0"/>
              </a:rPr>
              <a:t>N</a:t>
            </a:r>
            <a:r>
              <a:rPr lang="en-US" dirty="0">
                <a:solidFill>
                  <a:srgbClr val="C00000"/>
                </a:solidFill>
                <a:latin typeface="Arial" panose="020B0604020202020204" pitchFamily="34" charset="0"/>
                <a:cs typeface="Arial" panose="020B0604020202020204" pitchFamily="34" charset="0"/>
              </a:rPr>
              <a:t>-glycan sites</a:t>
            </a:r>
          </a:p>
        </p:txBody>
      </p:sp>
      <p:sp>
        <p:nvSpPr>
          <p:cNvPr id="15" name="Rounded Rectangle 14">
            <a:extLst>
              <a:ext uri="{FF2B5EF4-FFF2-40B4-BE49-F238E27FC236}">
                <a16:creationId xmlns:a16="http://schemas.microsoft.com/office/drawing/2014/main" id="{D6F4D57A-D7A7-5D30-50BA-9E8D9AC78216}"/>
              </a:ext>
            </a:extLst>
          </p:cNvPr>
          <p:cNvSpPr/>
          <p:nvPr/>
        </p:nvSpPr>
        <p:spPr>
          <a:xfrm>
            <a:off x="6270994" y="123554"/>
            <a:ext cx="1363693" cy="451691"/>
          </a:xfrm>
          <a:prstGeom prst="roundRect">
            <a:avLst/>
          </a:prstGeom>
          <a:noFill/>
          <a:ln w="38100">
            <a:solidFill>
              <a:srgbClr val="C00000"/>
            </a:solidFill>
            <a:extLst>
              <a:ext uri="{C807C97D-BFC1-408E-A445-0C87EB9F89A2}">
                <ask:lineSketchStyleProps xmlns:ask="http://schemas.microsoft.com/office/drawing/2018/sketchyshapes" sd="1219033472">
                  <a:custGeom>
                    <a:avLst/>
                    <a:gdLst>
                      <a:gd name="connsiteX0" fmla="*/ 0 w 2588963"/>
                      <a:gd name="connsiteY0" fmla="*/ 190963 h 1145755"/>
                      <a:gd name="connsiteX1" fmla="*/ 190963 w 2588963"/>
                      <a:gd name="connsiteY1" fmla="*/ 0 h 1145755"/>
                      <a:gd name="connsiteX2" fmla="*/ 786863 w 2588963"/>
                      <a:gd name="connsiteY2" fmla="*/ 0 h 1145755"/>
                      <a:gd name="connsiteX3" fmla="*/ 1316552 w 2588963"/>
                      <a:gd name="connsiteY3" fmla="*/ 0 h 1145755"/>
                      <a:gd name="connsiteX4" fmla="*/ 1824170 w 2588963"/>
                      <a:gd name="connsiteY4" fmla="*/ 0 h 1145755"/>
                      <a:gd name="connsiteX5" fmla="*/ 2398000 w 2588963"/>
                      <a:gd name="connsiteY5" fmla="*/ 0 h 1145755"/>
                      <a:gd name="connsiteX6" fmla="*/ 2588963 w 2588963"/>
                      <a:gd name="connsiteY6" fmla="*/ 190963 h 1145755"/>
                      <a:gd name="connsiteX7" fmla="*/ 2588963 w 2588963"/>
                      <a:gd name="connsiteY7" fmla="*/ 572878 h 1145755"/>
                      <a:gd name="connsiteX8" fmla="*/ 2588963 w 2588963"/>
                      <a:gd name="connsiteY8" fmla="*/ 954792 h 1145755"/>
                      <a:gd name="connsiteX9" fmla="*/ 2398000 w 2588963"/>
                      <a:gd name="connsiteY9" fmla="*/ 1145755 h 1145755"/>
                      <a:gd name="connsiteX10" fmla="*/ 1846241 w 2588963"/>
                      <a:gd name="connsiteY10" fmla="*/ 1145755 h 1145755"/>
                      <a:gd name="connsiteX11" fmla="*/ 1316552 w 2588963"/>
                      <a:gd name="connsiteY11" fmla="*/ 1145755 h 1145755"/>
                      <a:gd name="connsiteX12" fmla="*/ 720652 w 2588963"/>
                      <a:gd name="connsiteY12" fmla="*/ 1145755 h 1145755"/>
                      <a:gd name="connsiteX13" fmla="*/ 190963 w 2588963"/>
                      <a:gd name="connsiteY13" fmla="*/ 1145755 h 1145755"/>
                      <a:gd name="connsiteX14" fmla="*/ 0 w 2588963"/>
                      <a:gd name="connsiteY14" fmla="*/ 954792 h 1145755"/>
                      <a:gd name="connsiteX15" fmla="*/ 0 w 2588963"/>
                      <a:gd name="connsiteY15" fmla="*/ 565239 h 1145755"/>
                      <a:gd name="connsiteX16" fmla="*/ 0 w 2588963"/>
                      <a:gd name="connsiteY16" fmla="*/ 190963 h 1145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88963" h="1145755" extrusionOk="0">
                        <a:moveTo>
                          <a:pt x="0" y="190963"/>
                        </a:moveTo>
                        <a:cubicBezTo>
                          <a:pt x="-19642" y="73381"/>
                          <a:pt x="63810" y="8139"/>
                          <a:pt x="190963" y="0"/>
                        </a:cubicBezTo>
                        <a:cubicBezTo>
                          <a:pt x="404701" y="16488"/>
                          <a:pt x="631357" y="25744"/>
                          <a:pt x="786863" y="0"/>
                        </a:cubicBezTo>
                        <a:cubicBezTo>
                          <a:pt x="942369" y="-25744"/>
                          <a:pt x="1108026" y="12593"/>
                          <a:pt x="1316552" y="0"/>
                        </a:cubicBezTo>
                        <a:cubicBezTo>
                          <a:pt x="1525078" y="-12593"/>
                          <a:pt x="1600126" y="21846"/>
                          <a:pt x="1824170" y="0"/>
                        </a:cubicBezTo>
                        <a:cubicBezTo>
                          <a:pt x="2048214" y="-21846"/>
                          <a:pt x="2250978" y="2646"/>
                          <a:pt x="2398000" y="0"/>
                        </a:cubicBezTo>
                        <a:cubicBezTo>
                          <a:pt x="2512083" y="-17734"/>
                          <a:pt x="2586178" y="85071"/>
                          <a:pt x="2588963" y="190963"/>
                        </a:cubicBezTo>
                        <a:cubicBezTo>
                          <a:pt x="2576471" y="333635"/>
                          <a:pt x="2602058" y="423114"/>
                          <a:pt x="2588963" y="572878"/>
                        </a:cubicBezTo>
                        <a:cubicBezTo>
                          <a:pt x="2575868" y="722642"/>
                          <a:pt x="2589192" y="859236"/>
                          <a:pt x="2588963" y="954792"/>
                        </a:cubicBezTo>
                        <a:cubicBezTo>
                          <a:pt x="2609461" y="1065186"/>
                          <a:pt x="2491436" y="1143809"/>
                          <a:pt x="2398000" y="1145755"/>
                        </a:cubicBezTo>
                        <a:cubicBezTo>
                          <a:pt x="2160851" y="1134117"/>
                          <a:pt x="2066390" y="1155217"/>
                          <a:pt x="1846241" y="1145755"/>
                        </a:cubicBezTo>
                        <a:cubicBezTo>
                          <a:pt x="1626092" y="1136293"/>
                          <a:pt x="1457693" y="1152976"/>
                          <a:pt x="1316552" y="1145755"/>
                        </a:cubicBezTo>
                        <a:cubicBezTo>
                          <a:pt x="1175411" y="1138534"/>
                          <a:pt x="957390" y="1164516"/>
                          <a:pt x="720652" y="1145755"/>
                        </a:cubicBezTo>
                        <a:cubicBezTo>
                          <a:pt x="483914" y="1126994"/>
                          <a:pt x="328567" y="1132729"/>
                          <a:pt x="190963" y="1145755"/>
                        </a:cubicBezTo>
                        <a:cubicBezTo>
                          <a:pt x="76206" y="1147281"/>
                          <a:pt x="-5630" y="1056373"/>
                          <a:pt x="0" y="954792"/>
                        </a:cubicBezTo>
                        <a:cubicBezTo>
                          <a:pt x="-7708" y="762122"/>
                          <a:pt x="4434" y="660787"/>
                          <a:pt x="0" y="565239"/>
                        </a:cubicBezTo>
                        <a:cubicBezTo>
                          <a:pt x="-4434" y="469691"/>
                          <a:pt x="8619" y="293560"/>
                          <a:pt x="0" y="190963"/>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ed Rectangle 17">
            <a:extLst>
              <a:ext uri="{FF2B5EF4-FFF2-40B4-BE49-F238E27FC236}">
                <a16:creationId xmlns:a16="http://schemas.microsoft.com/office/drawing/2014/main" id="{74073AA9-EB13-C9CD-9DDF-A2C7AC084BC7}"/>
              </a:ext>
            </a:extLst>
          </p:cNvPr>
          <p:cNvSpPr/>
          <p:nvPr/>
        </p:nvSpPr>
        <p:spPr>
          <a:xfrm>
            <a:off x="4640500" y="1095609"/>
            <a:ext cx="2950122" cy="854377"/>
          </a:xfrm>
          <a:prstGeom prst="roundRect">
            <a:avLst/>
          </a:prstGeom>
          <a:noFill/>
          <a:ln w="38100">
            <a:solidFill>
              <a:srgbClr val="C00000"/>
            </a:solidFill>
            <a:extLst>
              <a:ext uri="{C807C97D-BFC1-408E-A445-0C87EB9F89A2}">
                <ask:lineSketchStyleProps xmlns:ask="http://schemas.microsoft.com/office/drawing/2018/sketchyshapes" sd="1219033472">
                  <a:custGeom>
                    <a:avLst/>
                    <a:gdLst>
                      <a:gd name="connsiteX0" fmla="*/ 0 w 2588963"/>
                      <a:gd name="connsiteY0" fmla="*/ 190963 h 1145755"/>
                      <a:gd name="connsiteX1" fmla="*/ 190963 w 2588963"/>
                      <a:gd name="connsiteY1" fmla="*/ 0 h 1145755"/>
                      <a:gd name="connsiteX2" fmla="*/ 786863 w 2588963"/>
                      <a:gd name="connsiteY2" fmla="*/ 0 h 1145755"/>
                      <a:gd name="connsiteX3" fmla="*/ 1316552 w 2588963"/>
                      <a:gd name="connsiteY3" fmla="*/ 0 h 1145755"/>
                      <a:gd name="connsiteX4" fmla="*/ 1824170 w 2588963"/>
                      <a:gd name="connsiteY4" fmla="*/ 0 h 1145755"/>
                      <a:gd name="connsiteX5" fmla="*/ 2398000 w 2588963"/>
                      <a:gd name="connsiteY5" fmla="*/ 0 h 1145755"/>
                      <a:gd name="connsiteX6" fmla="*/ 2588963 w 2588963"/>
                      <a:gd name="connsiteY6" fmla="*/ 190963 h 1145755"/>
                      <a:gd name="connsiteX7" fmla="*/ 2588963 w 2588963"/>
                      <a:gd name="connsiteY7" fmla="*/ 572878 h 1145755"/>
                      <a:gd name="connsiteX8" fmla="*/ 2588963 w 2588963"/>
                      <a:gd name="connsiteY8" fmla="*/ 954792 h 1145755"/>
                      <a:gd name="connsiteX9" fmla="*/ 2398000 w 2588963"/>
                      <a:gd name="connsiteY9" fmla="*/ 1145755 h 1145755"/>
                      <a:gd name="connsiteX10" fmla="*/ 1846241 w 2588963"/>
                      <a:gd name="connsiteY10" fmla="*/ 1145755 h 1145755"/>
                      <a:gd name="connsiteX11" fmla="*/ 1316552 w 2588963"/>
                      <a:gd name="connsiteY11" fmla="*/ 1145755 h 1145755"/>
                      <a:gd name="connsiteX12" fmla="*/ 720652 w 2588963"/>
                      <a:gd name="connsiteY12" fmla="*/ 1145755 h 1145755"/>
                      <a:gd name="connsiteX13" fmla="*/ 190963 w 2588963"/>
                      <a:gd name="connsiteY13" fmla="*/ 1145755 h 1145755"/>
                      <a:gd name="connsiteX14" fmla="*/ 0 w 2588963"/>
                      <a:gd name="connsiteY14" fmla="*/ 954792 h 1145755"/>
                      <a:gd name="connsiteX15" fmla="*/ 0 w 2588963"/>
                      <a:gd name="connsiteY15" fmla="*/ 565239 h 1145755"/>
                      <a:gd name="connsiteX16" fmla="*/ 0 w 2588963"/>
                      <a:gd name="connsiteY16" fmla="*/ 190963 h 1145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88963" h="1145755" extrusionOk="0">
                        <a:moveTo>
                          <a:pt x="0" y="190963"/>
                        </a:moveTo>
                        <a:cubicBezTo>
                          <a:pt x="-19642" y="73381"/>
                          <a:pt x="63810" y="8139"/>
                          <a:pt x="190963" y="0"/>
                        </a:cubicBezTo>
                        <a:cubicBezTo>
                          <a:pt x="404701" y="16488"/>
                          <a:pt x="631357" y="25744"/>
                          <a:pt x="786863" y="0"/>
                        </a:cubicBezTo>
                        <a:cubicBezTo>
                          <a:pt x="942369" y="-25744"/>
                          <a:pt x="1108026" y="12593"/>
                          <a:pt x="1316552" y="0"/>
                        </a:cubicBezTo>
                        <a:cubicBezTo>
                          <a:pt x="1525078" y="-12593"/>
                          <a:pt x="1600126" y="21846"/>
                          <a:pt x="1824170" y="0"/>
                        </a:cubicBezTo>
                        <a:cubicBezTo>
                          <a:pt x="2048214" y="-21846"/>
                          <a:pt x="2250978" y="2646"/>
                          <a:pt x="2398000" y="0"/>
                        </a:cubicBezTo>
                        <a:cubicBezTo>
                          <a:pt x="2512083" y="-17734"/>
                          <a:pt x="2586178" y="85071"/>
                          <a:pt x="2588963" y="190963"/>
                        </a:cubicBezTo>
                        <a:cubicBezTo>
                          <a:pt x="2576471" y="333635"/>
                          <a:pt x="2602058" y="423114"/>
                          <a:pt x="2588963" y="572878"/>
                        </a:cubicBezTo>
                        <a:cubicBezTo>
                          <a:pt x="2575868" y="722642"/>
                          <a:pt x="2589192" y="859236"/>
                          <a:pt x="2588963" y="954792"/>
                        </a:cubicBezTo>
                        <a:cubicBezTo>
                          <a:pt x="2609461" y="1065186"/>
                          <a:pt x="2491436" y="1143809"/>
                          <a:pt x="2398000" y="1145755"/>
                        </a:cubicBezTo>
                        <a:cubicBezTo>
                          <a:pt x="2160851" y="1134117"/>
                          <a:pt x="2066390" y="1155217"/>
                          <a:pt x="1846241" y="1145755"/>
                        </a:cubicBezTo>
                        <a:cubicBezTo>
                          <a:pt x="1626092" y="1136293"/>
                          <a:pt x="1457693" y="1152976"/>
                          <a:pt x="1316552" y="1145755"/>
                        </a:cubicBezTo>
                        <a:cubicBezTo>
                          <a:pt x="1175411" y="1138534"/>
                          <a:pt x="957390" y="1164516"/>
                          <a:pt x="720652" y="1145755"/>
                        </a:cubicBezTo>
                        <a:cubicBezTo>
                          <a:pt x="483914" y="1126994"/>
                          <a:pt x="328567" y="1132729"/>
                          <a:pt x="190963" y="1145755"/>
                        </a:cubicBezTo>
                        <a:cubicBezTo>
                          <a:pt x="76206" y="1147281"/>
                          <a:pt x="-5630" y="1056373"/>
                          <a:pt x="0" y="954792"/>
                        </a:cubicBezTo>
                        <a:cubicBezTo>
                          <a:pt x="-7708" y="762122"/>
                          <a:pt x="4434" y="660787"/>
                          <a:pt x="0" y="565239"/>
                        </a:cubicBezTo>
                        <a:cubicBezTo>
                          <a:pt x="-4434" y="469691"/>
                          <a:pt x="8619" y="293560"/>
                          <a:pt x="0" y="190963"/>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87CAB65A-BE23-9529-7A4A-E44D4468962E}"/>
              </a:ext>
            </a:extLst>
          </p:cNvPr>
          <p:cNvSpPr>
            <a:spLocks noChangeAspect="1"/>
          </p:cNvSpPr>
          <p:nvPr/>
        </p:nvSpPr>
        <p:spPr>
          <a:xfrm>
            <a:off x="4654484" y="2023153"/>
            <a:ext cx="868031" cy="365760"/>
          </a:xfrm>
          <a:prstGeom prst="ellipse">
            <a:avLst/>
          </a:prstGeom>
          <a:solidFill>
            <a:srgbClr val="FFFFFF">
              <a:alpha val="50196"/>
            </a:srgbClr>
          </a:solidFill>
          <a:ln w="38100">
            <a:solidFill>
              <a:srgbClr val="C00000"/>
            </a:solidFill>
            <a:extLst>
              <a:ext uri="{C807C97D-BFC1-408E-A445-0C87EB9F89A2}">
                <ask:lineSketchStyleProps xmlns:ask="http://schemas.microsoft.com/office/drawing/2018/sketchyshapes" sd="1219033472">
                  <a:custGeom>
                    <a:avLst/>
                    <a:gdLst>
                      <a:gd name="connsiteX0" fmla="*/ 0 w 429653"/>
                      <a:gd name="connsiteY0" fmla="*/ 214827 h 429653"/>
                      <a:gd name="connsiteX1" fmla="*/ 214827 w 429653"/>
                      <a:gd name="connsiteY1" fmla="*/ 0 h 429653"/>
                      <a:gd name="connsiteX2" fmla="*/ 429654 w 429653"/>
                      <a:gd name="connsiteY2" fmla="*/ 214827 h 429653"/>
                      <a:gd name="connsiteX3" fmla="*/ 214827 w 429653"/>
                      <a:gd name="connsiteY3" fmla="*/ 429654 h 429653"/>
                      <a:gd name="connsiteX4" fmla="*/ 0 w 429653"/>
                      <a:gd name="connsiteY4" fmla="*/ 214827 h 429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9653" h="429653" extrusionOk="0">
                        <a:moveTo>
                          <a:pt x="0" y="214827"/>
                        </a:moveTo>
                        <a:cubicBezTo>
                          <a:pt x="-20065" y="83804"/>
                          <a:pt x="83810" y="4643"/>
                          <a:pt x="214827" y="0"/>
                        </a:cubicBezTo>
                        <a:cubicBezTo>
                          <a:pt x="340440" y="1467"/>
                          <a:pt x="405564" y="96947"/>
                          <a:pt x="429654" y="214827"/>
                        </a:cubicBezTo>
                        <a:cubicBezTo>
                          <a:pt x="418122" y="344734"/>
                          <a:pt x="330764" y="444627"/>
                          <a:pt x="214827" y="429654"/>
                        </a:cubicBezTo>
                        <a:cubicBezTo>
                          <a:pt x="82471" y="422153"/>
                          <a:pt x="10478" y="338479"/>
                          <a:pt x="0" y="214827"/>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C00000"/>
                </a:solidFill>
                <a:latin typeface="Arial" panose="020B0604020202020204" pitchFamily="34" charset="0"/>
                <a:cs typeface="Arial" panose="020B0604020202020204" pitchFamily="34" charset="0"/>
              </a:rPr>
              <a:t>5.2</a:t>
            </a:r>
          </a:p>
        </p:txBody>
      </p:sp>
      <p:sp>
        <p:nvSpPr>
          <p:cNvPr id="20" name="TextBox 19">
            <a:extLst>
              <a:ext uri="{FF2B5EF4-FFF2-40B4-BE49-F238E27FC236}">
                <a16:creationId xmlns:a16="http://schemas.microsoft.com/office/drawing/2014/main" id="{E0808D55-3EDA-A0A3-1D87-AF3B516FF175}"/>
              </a:ext>
            </a:extLst>
          </p:cNvPr>
          <p:cNvSpPr txBox="1"/>
          <p:nvPr/>
        </p:nvSpPr>
        <p:spPr>
          <a:xfrm>
            <a:off x="5522515" y="2021367"/>
            <a:ext cx="3951991" cy="646331"/>
          </a:xfrm>
          <a:prstGeom prst="rect">
            <a:avLst/>
          </a:prstGeom>
          <a:solidFill>
            <a:srgbClr val="FFFFFF">
              <a:alpha val="49412"/>
            </a:srgbClr>
          </a:solidFill>
        </p:spPr>
        <p:txBody>
          <a:bodyPr wrap="square" rtlCol="0">
            <a:spAutoFit/>
          </a:bodyPr>
          <a:lstStyle/>
          <a:p>
            <a:r>
              <a:rPr lang="en-US" dirty="0">
                <a:solidFill>
                  <a:srgbClr val="C00000"/>
                </a:solidFill>
                <a:latin typeface="Arial" panose="020B0604020202020204" pitchFamily="34" charset="0"/>
                <a:cs typeface="Arial" panose="020B0604020202020204" pitchFamily="34" charset="0"/>
              </a:rPr>
              <a:t>Add glycans from </a:t>
            </a:r>
            <a:r>
              <a:rPr lang="en-US" dirty="0" err="1">
                <a:solidFill>
                  <a:srgbClr val="C00000"/>
                </a:solidFill>
                <a:latin typeface="Arial" panose="020B0604020202020204" pitchFamily="34" charset="0"/>
                <a:cs typeface="Arial" panose="020B0604020202020204" pitchFamily="34" charset="0"/>
              </a:rPr>
              <a:t>GlycoCT</a:t>
            </a:r>
            <a:r>
              <a:rPr lang="en-US" dirty="0">
                <a:solidFill>
                  <a:srgbClr val="C00000"/>
                </a:solidFill>
                <a:latin typeface="Arial" panose="020B0604020202020204" pitchFamily="34" charset="0"/>
                <a:cs typeface="Arial" panose="020B0604020202020204" pitchFamily="34" charset="0"/>
              </a:rPr>
              <a:t> or </a:t>
            </a:r>
            <a:r>
              <a:rPr lang="en-US" dirty="0" err="1">
                <a:solidFill>
                  <a:srgbClr val="C00000"/>
                </a:solidFill>
                <a:latin typeface="Arial" panose="020B0604020202020204" pitchFamily="34" charset="0"/>
                <a:cs typeface="Arial" panose="020B0604020202020204" pitchFamily="34" charset="0"/>
              </a:rPr>
              <a:t>SugarDrawer</a:t>
            </a:r>
            <a:r>
              <a:rPr lang="en-US" dirty="0">
                <a:solidFill>
                  <a:srgbClr val="C00000"/>
                </a:solidFill>
                <a:latin typeface="Arial" panose="020B0604020202020204" pitchFamily="34" charset="0"/>
                <a:cs typeface="Arial" panose="020B0604020202020204" pitchFamily="34" charset="0"/>
              </a:rPr>
              <a:t> to all </a:t>
            </a:r>
            <a:r>
              <a:rPr lang="en-US" i="1" dirty="0">
                <a:solidFill>
                  <a:srgbClr val="C00000"/>
                </a:solidFill>
                <a:latin typeface="Arial" panose="020B0604020202020204" pitchFamily="34" charset="0"/>
                <a:cs typeface="Arial" panose="020B0604020202020204" pitchFamily="34" charset="0"/>
              </a:rPr>
              <a:t>N</a:t>
            </a:r>
            <a:r>
              <a:rPr lang="en-US" dirty="0">
                <a:solidFill>
                  <a:srgbClr val="C00000"/>
                </a:solidFill>
                <a:latin typeface="Arial" panose="020B0604020202020204" pitchFamily="34" charset="0"/>
                <a:cs typeface="Arial" panose="020B0604020202020204" pitchFamily="34" charset="0"/>
              </a:rPr>
              <a:t>-glycan sites</a:t>
            </a:r>
          </a:p>
        </p:txBody>
      </p:sp>
      <p:sp>
        <p:nvSpPr>
          <p:cNvPr id="21" name="Rounded Rectangle 20">
            <a:extLst>
              <a:ext uri="{FF2B5EF4-FFF2-40B4-BE49-F238E27FC236}">
                <a16:creationId xmlns:a16="http://schemas.microsoft.com/office/drawing/2014/main" id="{02C1BE0F-BFE5-5238-D6BD-734CE0B4BD23}"/>
              </a:ext>
            </a:extLst>
          </p:cNvPr>
          <p:cNvSpPr/>
          <p:nvPr/>
        </p:nvSpPr>
        <p:spPr>
          <a:xfrm>
            <a:off x="2932886" y="4086689"/>
            <a:ext cx="1628097" cy="600989"/>
          </a:xfrm>
          <a:prstGeom prst="roundRect">
            <a:avLst/>
          </a:prstGeom>
          <a:noFill/>
          <a:ln w="38100">
            <a:solidFill>
              <a:srgbClr val="C00000"/>
            </a:solidFill>
            <a:extLst>
              <a:ext uri="{C807C97D-BFC1-408E-A445-0C87EB9F89A2}">
                <ask:lineSketchStyleProps xmlns:ask="http://schemas.microsoft.com/office/drawing/2018/sketchyshapes" sd="1219033472">
                  <a:custGeom>
                    <a:avLst/>
                    <a:gdLst>
                      <a:gd name="connsiteX0" fmla="*/ 0 w 2588963"/>
                      <a:gd name="connsiteY0" fmla="*/ 190963 h 1145755"/>
                      <a:gd name="connsiteX1" fmla="*/ 190963 w 2588963"/>
                      <a:gd name="connsiteY1" fmla="*/ 0 h 1145755"/>
                      <a:gd name="connsiteX2" fmla="*/ 786863 w 2588963"/>
                      <a:gd name="connsiteY2" fmla="*/ 0 h 1145755"/>
                      <a:gd name="connsiteX3" fmla="*/ 1316552 w 2588963"/>
                      <a:gd name="connsiteY3" fmla="*/ 0 h 1145755"/>
                      <a:gd name="connsiteX4" fmla="*/ 1824170 w 2588963"/>
                      <a:gd name="connsiteY4" fmla="*/ 0 h 1145755"/>
                      <a:gd name="connsiteX5" fmla="*/ 2398000 w 2588963"/>
                      <a:gd name="connsiteY5" fmla="*/ 0 h 1145755"/>
                      <a:gd name="connsiteX6" fmla="*/ 2588963 w 2588963"/>
                      <a:gd name="connsiteY6" fmla="*/ 190963 h 1145755"/>
                      <a:gd name="connsiteX7" fmla="*/ 2588963 w 2588963"/>
                      <a:gd name="connsiteY7" fmla="*/ 572878 h 1145755"/>
                      <a:gd name="connsiteX8" fmla="*/ 2588963 w 2588963"/>
                      <a:gd name="connsiteY8" fmla="*/ 954792 h 1145755"/>
                      <a:gd name="connsiteX9" fmla="*/ 2398000 w 2588963"/>
                      <a:gd name="connsiteY9" fmla="*/ 1145755 h 1145755"/>
                      <a:gd name="connsiteX10" fmla="*/ 1846241 w 2588963"/>
                      <a:gd name="connsiteY10" fmla="*/ 1145755 h 1145755"/>
                      <a:gd name="connsiteX11" fmla="*/ 1316552 w 2588963"/>
                      <a:gd name="connsiteY11" fmla="*/ 1145755 h 1145755"/>
                      <a:gd name="connsiteX12" fmla="*/ 720652 w 2588963"/>
                      <a:gd name="connsiteY12" fmla="*/ 1145755 h 1145755"/>
                      <a:gd name="connsiteX13" fmla="*/ 190963 w 2588963"/>
                      <a:gd name="connsiteY13" fmla="*/ 1145755 h 1145755"/>
                      <a:gd name="connsiteX14" fmla="*/ 0 w 2588963"/>
                      <a:gd name="connsiteY14" fmla="*/ 954792 h 1145755"/>
                      <a:gd name="connsiteX15" fmla="*/ 0 w 2588963"/>
                      <a:gd name="connsiteY15" fmla="*/ 565239 h 1145755"/>
                      <a:gd name="connsiteX16" fmla="*/ 0 w 2588963"/>
                      <a:gd name="connsiteY16" fmla="*/ 190963 h 1145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88963" h="1145755" extrusionOk="0">
                        <a:moveTo>
                          <a:pt x="0" y="190963"/>
                        </a:moveTo>
                        <a:cubicBezTo>
                          <a:pt x="-19642" y="73381"/>
                          <a:pt x="63810" y="8139"/>
                          <a:pt x="190963" y="0"/>
                        </a:cubicBezTo>
                        <a:cubicBezTo>
                          <a:pt x="404701" y="16488"/>
                          <a:pt x="631357" y="25744"/>
                          <a:pt x="786863" y="0"/>
                        </a:cubicBezTo>
                        <a:cubicBezTo>
                          <a:pt x="942369" y="-25744"/>
                          <a:pt x="1108026" y="12593"/>
                          <a:pt x="1316552" y="0"/>
                        </a:cubicBezTo>
                        <a:cubicBezTo>
                          <a:pt x="1525078" y="-12593"/>
                          <a:pt x="1600126" y="21846"/>
                          <a:pt x="1824170" y="0"/>
                        </a:cubicBezTo>
                        <a:cubicBezTo>
                          <a:pt x="2048214" y="-21846"/>
                          <a:pt x="2250978" y="2646"/>
                          <a:pt x="2398000" y="0"/>
                        </a:cubicBezTo>
                        <a:cubicBezTo>
                          <a:pt x="2512083" y="-17734"/>
                          <a:pt x="2586178" y="85071"/>
                          <a:pt x="2588963" y="190963"/>
                        </a:cubicBezTo>
                        <a:cubicBezTo>
                          <a:pt x="2576471" y="333635"/>
                          <a:pt x="2602058" y="423114"/>
                          <a:pt x="2588963" y="572878"/>
                        </a:cubicBezTo>
                        <a:cubicBezTo>
                          <a:pt x="2575868" y="722642"/>
                          <a:pt x="2589192" y="859236"/>
                          <a:pt x="2588963" y="954792"/>
                        </a:cubicBezTo>
                        <a:cubicBezTo>
                          <a:pt x="2609461" y="1065186"/>
                          <a:pt x="2491436" y="1143809"/>
                          <a:pt x="2398000" y="1145755"/>
                        </a:cubicBezTo>
                        <a:cubicBezTo>
                          <a:pt x="2160851" y="1134117"/>
                          <a:pt x="2066390" y="1155217"/>
                          <a:pt x="1846241" y="1145755"/>
                        </a:cubicBezTo>
                        <a:cubicBezTo>
                          <a:pt x="1626092" y="1136293"/>
                          <a:pt x="1457693" y="1152976"/>
                          <a:pt x="1316552" y="1145755"/>
                        </a:cubicBezTo>
                        <a:cubicBezTo>
                          <a:pt x="1175411" y="1138534"/>
                          <a:pt x="957390" y="1164516"/>
                          <a:pt x="720652" y="1145755"/>
                        </a:cubicBezTo>
                        <a:cubicBezTo>
                          <a:pt x="483914" y="1126994"/>
                          <a:pt x="328567" y="1132729"/>
                          <a:pt x="190963" y="1145755"/>
                        </a:cubicBezTo>
                        <a:cubicBezTo>
                          <a:pt x="76206" y="1147281"/>
                          <a:pt x="-5630" y="1056373"/>
                          <a:pt x="0" y="954792"/>
                        </a:cubicBezTo>
                        <a:cubicBezTo>
                          <a:pt x="-7708" y="762122"/>
                          <a:pt x="4434" y="660787"/>
                          <a:pt x="0" y="565239"/>
                        </a:cubicBezTo>
                        <a:cubicBezTo>
                          <a:pt x="-4434" y="469691"/>
                          <a:pt x="8619" y="293560"/>
                          <a:pt x="0" y="190963"/>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2875BC20-E4FA-F443-BE3B-841AE49A2130}"/>
              </a:ext>
            </a:extLst>
          </p:cNvPr>
          <p:cNvSpPr>
            <a:spLocks noChangeAspect="1"/>
          </p:cNvSpPr>
          <p:nvPr/>
        </p:nvSpPr>
        <p:spPr>
          <a:xfrm>
            <a:off x="2932886" y="4788387"/>
            <a:ext cx="868031" cy="365760"/>
          </a:xfrm>
          <a:prstGeom prst="ellipse">
            <a:avLst/>
          </a:prstGeom>
          <a:solidFill>
            <a:srgbClr val="FFFFFF">
              <a:alpha val="50196"/>
            </a:srgbClr>
          </a:solidFill>
          <a:ln w="38100">
            <a:solidFill>
              <a:srgbClr val="C00000"/>
            </a:solidFill>
            <a:extLst>
              <a:ext uri="{C807C97D-BFC1-408E-A445-0C87EB9F89A2}">
                <ask:lineSketchStyleProps xmlns:ask="http://schemas.microsoft.com/office/drawing/2018/sketchyshapes" sd="1219033472">
                  <a:custGeom>
                    <a:avLst/>
                    <a:gdLst>
                      <a:gd name="connsiteX0" fmla="*/ 0 w 429653"/>
                      <a:gd name="connsiteY0" fmla="*/ 214827 h 429653"/>
                      <a:gd name="connsiteX1" fmla="*/ 214827 w 429653"/>
                      <a:gd name="connsiteY1" fmla="*/ 0 h 429653"/>
                      <a:gd name="connsiteX2" fmla="*/ 429654 w 429653"/>
                      <a:gd name="connsiteY2" fmla="*/ 214827 h 429653"/>
                      <a:gd name="connsiteX3" fmla="*/ 214827 w 429653"/>
                      <a:gd name="connsiteY3" fmla="*/ 429654 h 429653"/>
                      <a:gd name="connsiteX4" fmla="*/ 0 w 429653"/>
                      <a:gd name="connsiteY4" fmla="*/ 214827 h 429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9653" h="429653" extrusionOk="0">
                        <a:moveTo>
                          <a:pt x="0" y="214827"/>
                        </a:moveTo>
                        <a:cubicBezTo>
                          <a:pt x="-20065" y="83804"/>
                          <a:pt x="83810" y="4643"/>
                          <a:pt x="214827" y="0"/>
                        </a:cubicBezTo>
                        <a:cubicBezTo>
                          <a:pt x="340440" y="1467"/>
                          <a:pt x="405564" y="96947"/>
                          <a:pt x="429654" y="214827"/>
                        </a:cubicBezTo>
                        <a:cubicBezTo>
                          <a:pt x="418122" y="344734"/>
                          <a:pt x="330764" y="444627"/>
                          <a:pt x="214827" y="429654"/>
                        </a:cubicBezTo>
                        <a:cubicBezTo>
                          <a:pt x="82471" y="422153"/>
                          <a:pt x="10478" y="338479"/>
                          <a:pt x="0" y="214827"/>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C00000"/>
                </a:solidFill>
                <a:latin typeface="Arial" panose="020B0604020202020204" pitchFamily="34" charset="0"/>
                <a:cs typeface="Arial" panose="020B0604020202020204" pitchFamily="34" charset="0"/>
              </a:rPr>
              <a:t>5.3</a:t>
            </a:r>
          </a:p>
        </p:txBody>
      </p:sp>
      <p:sp>
        <p:nvSpPr>
          <p:cNvPr id="23" name="TextBox 22">
            <a:extLst>
              <a:ext uri="{FF2B5EF4-FFF2-40B4-BE49-F238E27FC236}">
                <a16:creationId xmlns:a16="http://schemas.microsoft.com/office/drawing/2014/main" id="{652A30AB-92C0-B9A0-8204-9006B9F1DE40}"/>
              </a:ext>
            </a:extLst>
          </p:cNvPr>
          <p:cNvSpPr txBox="1"/>
          <p:nvPr/>
        </p:nvSpPr>
        <p:spPr>
          <a:xfrm>
            <a:off x="2932886" y="5154147"/>
            <a:ext cx="4307497" cy="646331"/>
          </a:xfrm>
          <a:prstGeom prst="rect">
            <a:avLst/>
          </a:prstGeom>
          <a:solidFill>
            <a:srgbClr val="FFFFFF">
              <a:alpha val="50196"/>
            </a:srgbClr>
          </a:solidFill>
        </p:spPr>
        <p:txBody>
          <a:bodyPr wrap="square" rtlCol="0">
            <a:spAutoFit/>
          </a:bodyPr>
          <a:lstStyle/>
          <a:p>
            <a:r>
              <a:rPr lang="en-US" dirty="0">
                <a:solidFill>
                  <a:srgbClr val="C00000"/>
                </a:solidFill>
                <a:latin typeface="Arial" panose="020B0604020202020204" pitchFamily="34" charset="0"/>
                <a:cs typeface="Arial" panose="020B0604020202020204" pitchFamily="34" charset="0"/>
              </a:rPr>
              <a:t>Add glycans from </a:t>
            </a:r>
            <a:r>
              <a:rPr lang="en-US" dirty="0" err="1">
                <a:solidFill>
                  <a:srgbClr val="C00000"/>
                </a:solidFill>
                <a:latin typeface="Arial" panose="020B0604020202020204" pitchFamily="34" charset="0"/>
                <a:cs typeface="Arial" panose="020B0604020202020204" pitchFamily="34" charset="0"/>
              </a:rPr>
              <a:t>GlycoCT</a:t>
            </a:r>
            <a:r>
              <a:rPr lang="en-US" dirty="0">
                <a:solidFill>
                  <a:srgbClr val="C00000"/>
                </a:solidFill>
                <a:latin typeface="Arial" panose="020B0604020202020204" pitchFamily="34" charset="0"/>
                <a:cs typeface="Arial" panose="020B0604020202020204" pitchFamily="34" charset="0"/>
              </a:rPr>
              <a:t> or </a:t>
            </a:r>
            <a:r>
              <a:rPr lang="en-US" dirty="0" err="1">
                <a:solidFill>
                  <a:srgbClr val="C00000"/>
                </a:solidFill>
                <a:latin typeface="Arial" panose="020B0604020202020204" pitchFamily="34" charset="0"/>
                <a:cs typeface="Arial" panose="020B0604020202020204" pitchFamily="34" charset="0"/>
              </a:rPr>
              <a:t>SugarDrawer</a:t>
            </a:r>
            <a:r>
              <a:rPr lang="en-US" dirty="0">
                <a:solidFill>
                  <a:srgbClr val="C00000"/>
                </a:solidFill>
                <a:latin typeface="Arial" panose="020B0604020202020204" pitchFamily="34" charset="0"/>
                <a:cs typeface="Arial" panose="020B0604020202020204" pitchFamily="34" charset="0"/>
              </a:rPr>
              <a:t> to single </a:t>
            </a:r>
            <a:r>
              <a:rPr lang="en-US" i="1" dirty="0">
                <a:solidFill>
                  <a:srgbClr val="C00000"/>
                </a:solidFill>
                <a:latin typeface="Arial" panose="020B0604020202020204" pitchFamily="34" charset="0"/>
                <a:cs typeface="Arial" panose="020B0604020202020204" pitchFamily="34" charset="0"/>
              </a:rPr>
              <a:t>N</a:t>
            </a:r>
            <a:r>
              <a:rPr lang="en-US" dirty="0">
                <a:solidFill>
                  <a:srgbClr val="C00000"/>
                </a:solidFill>
                <a:latin typeface="Arial" panose="020B0604020202020204" pitchFamily="34" charset="0"/>
                <a:cs typeface="Arial" panose="020B0604020202020204" pitchFamily="34" charset="0"/>
              </a:rPr>
              <a:t>-glycan sites</a:t>
            </a:r>
          </a:p>
        </p:txBody>
      </p:sp>
    </p:spTree>
    <p:extLst>
      <p:ext uri="{BB962C8B-B14F-4D97-AF65-F5344CB8AC3E}">
        <p14:creationId xmlns:p14="http://schemas.microsoft.com/office/powerpoint/2010/main" val="3769454690"/>
      </p:ext>
    </p:extLst>
  </p:cSld>
  <p:clrMapOvr>
    <a:masterClrMapping/>
  </p:clrMapOvr>
  <mc:AlternateContent xmlns:mc="http://schemas.openxmlformats.org/markup-compatibility/2006" xmlns:p14="http://schemas.microsoft.com/office/powerpoint/2010/main">
    <mc:Choice Requires="p14">
      <p:transition p14:dur="250">
        <p:push dir="u"/>
      </p:transition>
    </mc:Choice>
    <mc:Fallback xmlns="">
      <p:transition>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3" grpId="0" animBg="1"/>
      <p:bldP spid="14" grpId="0" animBg="1"/>
      <p:bldP spid="18" grpId="0" animBg="1"/>
      <p:bldP spid="19" grpId="0" animBg="1"/>
      <p:bldP spid="20" grpId="0" animBg="1"/>
      <p:bldP spid="21" grpId="0" animBg="1"/>
      <p:bldP spid="22" grpId="0" animBg="1"/>
      <p:bldP spid="2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screenshot of a computer&#10;&#10;AI-generated content may be incorrect.">
            <a:extLst>
              <a:ext uri="{FF2B5EF4-FFF2-40B4-BE49-F238E27FC236}">
                <a16:creationId xmlns:a16="http://schemas.microsoft.com/office/drawing/2014/main" id="{FBC69A08-D956-BF25-87F4-2C93EEF54DA4}"/>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a:ext>
            </a:extLst>
          </a:blip>
          <a:srcRect/>
          <a:stretch>
            <a:fillRect/>
          </a:stretch>
        </p:blipFill>
        <p:spPr>
          <a:xfrm>
            <a:off x="0" y="95297"/>
            <a:ext cx="12192000" cy="6667407"/>
          </a:xfrm>
          <a:prstGeom prst="rect">
            <a:avLst/>
          </a:prstGeom>
        </p:spPr>
      </p:pic>
      <p:sp>
        <p:nvSpPr>
          <p:cNvPr id="6" name="Rounded Rectangle 5">
            <a:extLst>
              <a:ext uri="{FF2B5EF4-FFF2-40B4-BE49-F238E27FC236}">
                <a16:creationId xmlns:a16="http://schemas.microsoft.com/office/drawing/2014/main" id="{3A12FBCD-09F9-453B-0130-E4DD7A80A5B8}"/>
              </a:ext>
            </a:extLst>
          </p:cNvPr>
          <p:cNvSpPr/>
          <p:nvPr/>
        </p:nvSpPr>
        <p:spPr>
          <a:xfrm>
            <a:off x="454089" y="1135092"/>
            <a:ext cx="4161977" cy="469421"/>
          </a:xfrm>
          <a:prstGeom prst="roundRect">
            <a:avLst/>
          </a:prstGeom>
          <a:noFill/>
          <a:ln w="38100">
            <a:solidFill>
              <a:srgbClr val="C00000"/>
            </a:solidFill>
            <a:extLst>
              <a:ext uri="{C807C97D-BFC1-408E-A445-0C87EB9F89A2}">
                <ask:lineSketchStyleProps xmlns:ask="http://schemas.microsoft.com/office/drawing/2018/sketchyshapes" sd="1219033472">
                  <a:custGeom>
                    <a:avLst/>
                    <a:gdLst>
                      <a:gd name="connsiteX0" fmla="*/ 0 w 2588963"/>
                      <a:gd name="connsiteY0" fmla="*/ 190963 h 1145755"/>
                      <a:gd name="connsiteX1" fmla="*/ 190963 w 2588963"/>
                      <a:gd name="connsiteY1" fmla="*/ 0 h 1145755"/>
                      <a:gd name="connsiteX2" fmla="*/ 786863 w 2588963"/>
                      <a:gd name="connsiteY2" fmla="*/ 0 h 1145755"/>
                      <a:gd name="connsiteX3" fmla="*/ 1316552 w 2588963"/>
                      <a:gd name="connsiteY3" fmla="*/ 0 h 1145755"/>
                      <a:gd name="connsiteX4" fmla="*/ 1824170 w 2588963"/>
                      <a:gd name="connsiteY4" fmla="*/ 0 h 1145755"/>
                      <a:gd name="connsiteX5" fmla="*/ 2398000 w 2588963"/>
                      <a:gd name="connsiteY5" fmla="*/ 0 h 1145755"/>
                      <a:gd name="connsiteX6" fmla="*/ 2588963 w 2588963"/>
                      <a:gd name="connsiteY6" fmla="*/ 190963 h 1145755"/>
                      <a:gd name="connsiteX7" fmla="*/ 2588963 w 2588963"/>
                      <a:gd name="connsiteY7" fmla="*/ 572878 h 1145755"/>
                      <a:gd name="connsiteX8" fmla="*/ 2588963 w 2588963"/>
                      <a:gd name="connsiteY8" fmla="*/ 954792 h 1145755"/>
                      <a:gd name="connsiteX9" fmla="*/ 2398000 w 2588963"/>
                      <a:gd name="connsiteY9" fmla="*/ 1145755 h 1145755"/>
                      <a:gd name="connsiteX10" fmla="*/ 1846241 w 2588963"/>
                      <a:gd name="connsiteY10" fmla="*/ 1145755 h 1145755"/>
                      <a:gd name="connsiteX11" fmla="*/ 1316552 w 2588963"/>
                      <a:gd name="connsiteY11" fmla="*/ 1145755 h 1145755"/>
                      <a:gd name="connsiteX12" fmla="*/ 720652 w 2588963"/>
                      <a:gd name="connsiteY12" fmla="*/ 1145755 h 1145755"/>
                      <a:gd name="connsiteX13" fmla="*/ 190963 w 2588963"/>
                      <a:gd name="connsiteY13" fmla="*/ 1145755 h 1145755"/>
                      <a:gd name="connsiteX14" fmla="*/ 0 w 2588963"/>
                      <a:gd name="connsiteY14" fmla="*/ 954792 h 1145755"/>
                      <a:gd name="connsiteX15" fmla="*/ 0 w 2588963"/>
                      <a:gd name="connsiteY15" fmla="*/ 565239 h 1145755"/>
                      <a:gd name="connsiteX16" fmla="*/ 0 w 2588963"/>
                      <a:gd name="connsiteY16" fmla="*/ 190963 h 1145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88963" h="1145755" extrusionOk="0">
                        <a:moveTo>
                          <a:pt x="0" y="190963"/>
                        </a:moveTo>
                        <a:cubicBezTo>
                          <a:pt x="-19642" y="73381"/>
                          <a:pt x="63810" y="8139"/>
                          <a:pt x="190963" y="0"/>
                        </a:cubicBezTo>
                        <a:cubicBezTo>
                          <a:pt x="404701" y="16488"/>
                          <a:pt x="631357" y="25744"/>
                          <a:pt x="786863" y="0"/>
                        </a:cubicBezTo>
                        <a:cubicBezTo>
                          <a:pt x="942369" y="-25744"/>
                          <a:pt x="1108026" y="12593"/>
                          <a:pt x="1316552" y="0"/>
                        </a:cubicBezTo>
                        <a:cubicBezTo>
                          <a:pt x="1525078" y="-12593"/>
                          <a:pt x="1600126" y="21846"/>
                          <a:pt x="1824170" y="0"/>
                        </a:cubicBezTo>
                        <a:cubicBezTo>
                          <a:pt x="2048214" y="-21846"/>
                          <a:pt x="2250978" y="2646"/>
                          <a:pt x="2398000" y="0"/>
                        </a:cubicBezTo>
                        <a:cubicBezTo>
                          <a:pt x="2512083" y="-17734"/>
                          <a:pt x="2586178" y="85071"/>
                          <a:pt x="2588963" y="190963"/>
                        </a:cubicBezTo>
                        <a:cubicBezTo>
                          <a:pt x="2576471" y="333635"/>
                          <a:pt x="2602058" y="423114"/>
                          <a:pt x="2588963" y="572878"/>
                        </a:cubicBezTo>
                        <a:cubicBezTo>
                          <a:pt x="2575868" y="722642"/>
                          <a:pt x="2589192" y="859236"/>
                          <a:pt x="2588963" y="954792"/>
                        </a:cubicBezTo>
                        <a:cubicBezTo>
                          <a:pt x="2609461" y="1065186"/>
                          <a:pt x="2491436" y="1143809"/>
                          <a:pt x="2398000" y="1145755"/>
                        </a:cubicBezTo>
                        <a:cubicBezTo>
                          <a:pt x="2160851" y="1134117"/>
                          <a:pt x="2066390" y="1155217"/>
                          <a:pt x="1846241" y="1145755"/>
                        </a:cubicBezTo>
                        <a:cubicBezTo>
                          <a:pt x="1626092" y="1136293"/>
                          <a:pt x="1457693" y="1152976"/>
                          <a:pt x="1316552" y="1145755"/>
                        </a:cubicBezTo>
                        <a:cubicBezTo>
                          <a:pt x="1175411" y="1138534"/>
                          <a:pt x="957390" y="1164516"/>
                          <a:pt x="720652" y="1145755"/>
                        </a:cubicBezTo>
                        <a:cubicBezTo>
                          <a:pt x="483914" y="1126994"/>
                          <a:pt x="328567" y="1132729"/>
                          <a:pt x="190963" y="1145755"/>
                        </a:cubicBezTo>
                        <a:cubicBezTo>
                          <a:pt x="76206" y="1147281"/>
                          <a:pt x="-5630" y="1056373"/>
                          <a:pt x="0" y="954792"/>
                        </a:cubicBezTo>
                        <a:cubicBezTo>
                          <a:pt x="-7708" y="762122"/>
                          <a:pt x="4434" y="660787"/>
                          <a:pt x="0" y="565239"/>
                        </a:cubicBezTo>
                        <a:cubicBezTo>
                          <a:pt x="-4434" y="469691"/>
                          <a:pt x="8619" y="293560"/>
                          <a:pt x="0" y="190963"/>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DE0BEC6D-3D9D-B105-BD5F-8A7C8FE4995D}"/>
              </a:ext>
            </a:extLst>
          </p:cNvPr>
          <p:cNvSpPr>
            <a:spLocks noChangeAspect="1"/>
          </p:cNvSpPr>
          <p:nvPr/>
        </p:nvSpPr>
        <p:spPr>
          <a:xfrm>
            <a:off x="137569" y="689976"/>
            <a:ext cx="1140388" cy="365760"/>
          </a:xfrm>
          <a:prstGeom prst="ellipse">
            <a:avLst/>
          </a:prstGeom>
          <a:solidFill>
            <a:srgbClr val="FFFFFF">
              <a:alpha val="50196"/>
            </a:srgbClr>
          </a:solidFill>
          <a:ln w="38100">
            <a:solidFill>
              <a:srgbClr val="C00000"/>
            </a:solidFill>
            <a:extLst>
              <a:ext uri="{C807C97D-BFC1-408E-A445-0C87EB9F89A2}">
                <ask:lineSketchStyleProps xmlns:ask="http://schemas.microsoft.com/office/drawing/2018/sketchyshapes" sd="1219033472">
                  <a:custGeom>
                    <a:avLst/>
                    <a:gdLst>
                      <a:gd name="connsiteX0" fmla="*/ 0 w 429653"/>
                      <a:gd name="connsiteY0" fmla="*/ 214827 h 429653"/>
                      <a:gd name="connsiteX1" fmla="*/ 214827 w 429653"/>
                      <a:gd name="connsiteY1" fmla="*/ 0 h 429653"/>
                      <a:gd name="connsiteX2" fmla="*/ 429654 w 429653"/>
                      <a:gd name="connsiteY2" fmla="*/ 214827 h 429653"/>
                      <a:gd name="connsiteX3" fmla="*/ 214827 w 429653"/>
                      <a:gd name="connsiteY3" fmla="*/ 429654 h 429653"/>
                      <a:gd name="connsiteX4" fmla="*/ 0 w 429653"/>
                      <a:gd name="connsiteY4" fmla="*/ 214827 h 429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9653" h="429653" extrusionOk="0">
                        <a:moveTo>
                          <a:pt x="0" y="214827"/>
                        </a:moveTo>
                        <a:cubicBezTo>
                          <a:pt x="-20065" y="83804"/>
                          <a:pt x="83810" y="4643"/>
                          <a:pt x="214827" y="0"/>
                        </a:cubicBezTo>
                        <a:cubicBezTo>
                          <a:pt x="340440" y="1467"/>
                          <a:pt x="405564" y="96947"/>
                          <a:pt x="429654" y="214827"/>
                        </a:cubicBezTo>
                        <a:cubicBezTo>
                          <a:pt x="418122" y="344734"/>
                          <a:pt x="330764" y="444627"/>
                          <a:pt x="214827" y="429654"/>
                        </a:cubicBezTo>
                        <a:cubicBezTo>
                          <a:pt x="82471" y="422153"/>
                          <a:pt x="10478" y="338479"/>
                          <a:pt x="0" y="214827"/>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dirty="0">
                <a:solidFill>
                  <a:srgbClr val="C00000"/>
                </a:solidFill>
                <a:latin typeface="Arial" panose="020B0604020202020204" pitchFamily="34" charset="0"/>
                <a:cs typeface="Arial" panose="020B0604020202020204" pitchFamily="34" charset="0"/>
              </a:rPr>
              <a:t>5.1.0</a:t>
            </a:r>
          </a:p>
        </p:txBody>
      </p:sp>
      <p:sp>
        <p:nvSpPr>
          <p:cNvPr id="8" name="TextBox 7">
            <a:extLst>
              <a:ext uri="{FF2B5EF4-FFF2-40B4-BE49-F238E27FC236}">
                <a16:creationId xmlns:a16="http://schemas.microsoft.com/office/drawing/2014/main" id="{E55482A8-4E37-7083-C0C7-07CC4C203130}"/>
              </a:ext>
            </a:extLst>
          </p:cNvPr>
          <p:cNvSpPr txBox="1"/>
          <p:nvPr/>
        </p:nvSpPr>
        <p:spPr>
          <a:xfrm>
            <a:off x="1277957" y="688190"/>
            <a:ext cx="4838283" cy="369332"/>
          </a:xfrm>
          <a:prstGeom prst="rect">
            <a:avLst/>
          </a:prstGeom>
          <a:solidFill>
            <a:srgbClr val="FFFFFF">
              <a:alpha val="50196"/>
            </a:srgbClr>
          </a:solidFill>
        </p:spPr>
        <p:txBody>
          <a:bodyPr wrap="square" rtlCol="0">
            <a:spAutoFit/>
          </a:bodyPr>
          <a:lstStyle/>
          <a:p>
            <a:r>
              <a:rPr lang="en-US" dirty="0">
                <a:solidFill>
                  <a:srgbClr val="C00000"/>
                </a:solidFill>
                <a:latin typeface="Arial" panose="020B0604020202020204" pitchFamily="34" charset="0"/>
                <a:cs typeface="Arial" panose="020B0604020202020204" pitchFamily="34" charset="0"/>
              </a:rPr>
              <a:t>Add glycan templates to all </a:t>
            </a:r>
            <a:r>
              <a:rPr lang="en-US" i="1" dirty="0">
                <a:solidFill>
                  <a:srgbClr val="C00000"/>
                </a:solidFill>
                <a:latin typeface="Arial" panose="020B0604020202020204" pitchFamily="34" charset="0"/>
                <a:cs typeface="Arial" panose="020B0604020202020204" pitchFamily="34" charset="0"/>
              </a:rPr>
              <a:t>N</a:t>
            </a:r>
            <a:r>
              <a:rPr lang="en-US" dirty="0">
                <a:solidFill>
                  <a:srgbClr val="C00000"/>
                </a:solidFill>
                <a:latin typeface="Arial" panose="020B0604020202020204" pitchFamily="34" charset="0"/>
                <a:cs typeface="Arial" panose="020B0604020202020204" pitchFamily="34" charset="0"/>
              </a:rPr>
              <a:t>-glycan sites</a:t>
            </a:r>
          </a:p>
        </p:txBody>
      </p:sp>
      <p:sp>
        <p:nvSpPr>
          <p:cNvPr id="9" name="Rounded Rectangle 8">
            <a:extLst>
              <a:ext uri="{FF2B5EF4-FFF2-40B4-BE49-F238E27FC236}">
                <a16:creationId xmlns:a16="http://schemas.microsoft.com/office/drawing/2014/main" id="{DD6B8710-BE18-4ED9-5BDF-7821B10340CE}"/>
              </a:ext>
            </a:extLst>
          </p:cNvPr>
          <p:cNvSpPr/>
          <p:nvPr/>
        </p:nvSpPr>
        <p:spPr>
          <a:xfrm>
            <a:off x="454089" y="1629078"/>
            <a:ext cx="4161977" cy="2711694"/>
          </a:xfrm>
          <a:prstGeom prst="roundRect">
            <a:avLst/>
          </a:prstGeom>
          <a:noFill/>
          <a:ln w="38100">
            <a:solidFill>
              <a:srgbClr val="C00000"/>
            </a:solidFill>
            <a:extLst>
              <a:ext uri="{C807C97D-BFC1-408E-A445-0C87EB9F89A2}">
                <ask:lineSketchStyleProps xmlns:ask="http://schemas.microsoft.com/office/drawing/2018/sketchyshapes" sd="1219033472">
                  <a:custGeom>
                    <a:avLst/>
                    <a:gdLst>
                      <a:gd name="connsiteX0" fmla="*/ 0 w 2588963"/>
                      <a:gd name="connsiteY0" fmla="*/ 190963 h 1145755"/>
                      <a:gd name="connsiteX1" fmla="*/ 190963 w 2588963"/>
                      <a:gd name="connsiteY1" fmla="*/ 0 h 1145755"/>
                      <a:gd name="connsiteX2" fmla="*/ 786863 w 2588963"/>
                      <a:gd name="connsiteY2" fmla="*/ 0 h 1145755"/>
                      <a:gd name="connsiteX3" fmla="*/ 1316552 w 2588963"/>
                      <a:gd name="connsiteY3" fmla="*/ 0 h 1145755"/>
                      <a:gd name="connsiteX4" fmla="*/ 1824170 w 2588963"/>
                      <a:gd name="connsiteY4" fmla="*/ 0 h 1145755"/>
                      <a:gd name="connsiteX5" fmla="*/ 2398000 w 2588963"/>
                      <a:gd name="connsiteY5" fmla="*/ 0 h 1145755"/>
                      <a:gd name="connsiteX6" fmla="*/ 2588963 w 2588963"/>
                      <a:gd name="connsiteY6" fmla="*/ 190963 h 1145755"/>
                      <a:gd name="connsiteX7" fmla="*/ 2588963 w 2588963"/>
                      <a:gd name="connsiteY7" fmla="*/ 572878 h 1145755"/>
                      <a:gd name="connsiteX8" fmla="*/ 2588963 w 2588963"/>
                      <a:gd name="connsiteY8" fmla="*/ 954792 h 1145755"/>
                      <a:gd name="connsiteX9" fmla="*/ 2398000 w 2588963"/>
                      <a:gd name="connsiteY9" fmla="*/ 1145755 h 1145755"/>
                      <a:gd name="connsiteX10" fmla="*/ 1846241 w 2588963"/>
                      <a:gd name="connsiteY10" fmla="*/ 1145755 h 1145755"/>
                      <a:gd name="connsiteX11" fmla="*/ 1316552 w 2588963"/>
                      <a:gd name="connsiteY11" fmla="*/ 1145755 h 1145755"/>
                      <a:gd name="connsiteX12" fmla="*/ 720652 w 2588963"/>
                      <a:gd name="connsiteY12" fmla="*/ 1145755 h 1145755"/>
                      <a:gd name="connsiteX13" fmla="*/ 190963 w 2588963"/>
                      <a:gd name="connsiteY13" fmla="*/ 1145755 h 1145755"/>
                      <a:gd name="connsiteX14" fmla="*/ 0 w 2588963"/>
                      <a:gd name="connsiteY14" fmla="*/ 954792 h 1145755"/>
                      <a:gd name="connsiteX15" fmla="*/ 0 w 2588963"/>
                      <a:gd name="connsiteY15" fmla="*/ 565239 h 1145755"/>
                      <a:gd name="connsiteX16" fmla="*/ 0 w 2588963"/>
                      <a:gd name="connsiteY16" fmla="*/ 190963 h 1145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88963" h="1145755" extrusionOk="0">
                        <a:moveTo>
                          <a:pt x="0" y="190963"/>
                        </a:moveTo>
                        <a:cubicBezTo>
                          <a:pt x="-19642" y="73381"/>
                          <a:pt x="63810" y="8139"/>
                          <a:pt x="190963" y="0"/>
                        </a:cubicBezTo>
                        <a:cubicBezTo>
                          <a:pt x="404701" y="16488"/>
                          <a:pt x="631357" y="25744"/>
                          <a:pt x="786863" y="0"/>
                        </a:cubicBezTo>
                        <a:cubicBezTo>
                          <a:pt x="942369" y="-25744"/>
                          <a:pt x="1108026" y="12593"/>
                          <a:pt x="1316552" y="0"/>
                        </a:cubicBezTo>
                        <a:cubicBezTo>
                          <a:pt x="1525078" y="-12593"/>
                          <a:pt x="1600126" y="21846"/>
                          <a:pt x="1824170" y="0"/>
                        </a:cubicBezTo>
                        <a:cubicBezTo>
                          <a:pt x="2048214" y="-21846"/>
                          <a:pt x="2250978" y="2646"/>
                          <a:pt x="2398000" y="0"/>
                        </a:cubicBezTo>
                        <a:cubicBezTo>
                          <a:pt x="2512083" y="-17734"/>
                          <a:pt x="2586178" y="85071"/>
                          <a:pt x="2588963" y="190963"/>
                        </a:cubicBezTo>
                        <a:cubicBezTo>
                          <a:pt x="2576471" y="333635"/>
                          <a:pt x="2602058" y="423114"/>
                          <a:pt x="2588963" y="572878"/>
                        </a:cubicBezTo>
                        <a:cubicBezTo>
                          <a:pt x="2575868" y="722642"/>
                          <a:pt x="2589192" y="859236"/>
                          <a:pt x="2588963" y="954792"/>
                        </a:cubicBezTo>
                        <a:cubicBezTo>
                          <a:pt x="2609461" y="1065186"/>
                          <a:pt x="2491436" y="1143809"/>
                          <a:pt x="2398000" y="1145755"/>
                        </a:cubicBezTo>
                        <a:cubicBezTo>
                          <a:pt x="2160851" y="1134117"/>
                          <a:pt x="2066390" y="1155217"/>
                          <a:pt x="1846241" y="1145755"/>
                        </a:cubicBezTo>
                        <a:cubicBezTo>
                          <a:pt x="1626092" y="1136293"/>
                          <a:pt x="1457693" y="1152976"/>
                          <a:pt x="1316552" y="1145755"/>
                        </a:cubicBezTo>
                        <a:cubicBezTo>
                          <a:pt x="1175411" y="1138534"/>
                          <a:pt x="957390" y="1164516"/>
                          <a:pt x="720652" y="1145755"/>
                        </a:cubicBezTo>
                        <a:cubicBezTo>
                          <a:pt x="483914" y="1126994"/>
                          <a:pt x="328567" y="1132729"/>
                          <a:pt x="190963" y="1145755"/>
                        </a:cubicBezTo>
                        <a:cubicBezTo>
                          <a:pt x="76206" y="1147281"/>
                          <a:pt x="-5630" y="1056373"/>
                          <a:pt x="0" y="954792"/>
                        </a:cubicBezTo>
                        <a:cubicBezTo>
                          <a:pt x="-7708" y="762122"/>
                          <a:pt x="4434" y="660787"/>
                          <a:pt x="0" y="565239"/>
                        </a:cubicBezTo>
                        <a:cubicBezTo>
                          <a:pt x="-4434" y="469691"/>
                          <a:pt x="8619" y="293560"/>
                          <a:pt x="0" y="190963"/>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7D5A7E0C-F2B4-7E5F-7940-C86BC2CB7D73}"/>
              </a:ext>
            </a:extLst>
          </p:cNvPr>
          <p:cNvSpPr>
            <a:spLocks noChangeAspect="1"/>
          </p:cNvSpPr>
          <p:nvPr/>
        </p:nvSpPr>
        <p:spPr>
          <a:xfrm>
            <a:off x="4709569" y="1909176"/>
            <a:ext cx="1140388" cy="365760"/>
          </a:xfrm>
          <a:prstGeom prst="ellipse">
            <a:avLst/>
          </a:prstGeom>
          <a:solidFill>
            <a:srgbClr val="FFFFFF">
              <a:alpha val="50196"/>
            </a:srgbClr>
          </a:solidFill>
          <a:ln w="38100">
            <a:solidFill>
              <a:srgbClr val="C00000"/>
            </a:solidFill>
            <a:extLst>
              <a:ext uri="{C807C97D-BFC1-408E-A445-0C87EB9F89A2}">
                <ask:lineSketchStyleProps xmlns:ask="http://schemas.microsoft.com/office/drawing/2018/sketchyshapes" sd="1219033472">
                  <a:custGeom>
                    <a:avLst/>
                    <a:gdLst>
                      <a:gd name="connsiteX0" fmla="*/ 0 w 429653"/>
                      <a:gd name="connsiteY0" fmla="*/ 214827 h 429653"/>
                      <a:gd name="connsiteX1" fmla="*/ 214827 w 429653"/>
                      <a:gd name="connsiteY1" fmla="*/ 0 h 429653"/>
                      <a:gd name="connsiteX2" fmla="*/ 429654 w 429653"/>
                      <a:gd name="connsiteY2" fmla="*/ 214827 h 429653"/>
                      <a:gd name="connsiteX3" fmla="*/ 214827 w 429653"/>
                      <a:gd name="connsiteY3" fmla="*/ 429654 h 429653"/>
                      <a:gd name="connsiteX4" fmla="*/ 0 w 429653"/>
                      <a:gd name="connsiteY4" fmla="*/ 214827 h 429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9653" h="429653" extrusionOk="0">
                        <a:moveTo>
                          <a:pt x="0" y="214827"/>
                        </a:moveTo>
                        <a:cubicBezTo>
                          <a:pt x="-20065" y="83804"/>
                          <a:pt x="83810" y="4643"/>
                          <a:pt x="214827" y="0"/>
                        </a:cubicBezTo>
                        <a:cubicBezTo>
                          <a:pt x="340440" y="1467"/>
                          <a:pt x="405564" y="96947"/>
                          <a:pt x="429654" y="214827"/>
                        </a:cubicBezTo>
                        <a:cubicBezTo>
                          <a:pt x="418122" y="344734"/>
                          <a:pt x="330764" y="444627"/>
                          <a:pt x="214827" y="429654"/>
                        </a:cubicBezTo>
                        <a:cubicBezTo>
                          <a:pt x="82471" y="422153"/>
                          <a:pt x="10478" y="338479"/>
                          <a:pt x="0" y="214827"/>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dirty="0">
                <a:solidFill>
                  <a:srgbClr val="C00000"/>
                </a:solidFill>
                <a:latin typeface="Arial" panose="020B0604020202020204" pitchFamily="34" charset="0"/>
                <a:cs typeface="Arial" panose="020B0604020202020204" pitchFamily="34" charset="0"/>
              </a:rPr>
              <a:t>5.1.1</a:t>
            </a:r>
          </a:p>
        </p:txBody>
      </p:sp>
      <p:pic>
        <p:nvPicPr>
          <p:cNvPr id="13" name="Picture 12" descr="A group of colorful squares and numbers&#10;&#10;AI-generated content may be incorrect.">
            <a:extLst>
              <a:ext uri="{FF2B5EF4-FFF2-40B4-BE49-F238E27FC236}">
                <a16:creationId xmlns:a16="http://schemas.microsoft.com/office/drawing/2014/main" id="{9FAFFFD1-119E-79C8-A55F-D060C7E1192B}"/>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54089" y="4497196"/>
            <a:ext cx="8867820" cy="2155851"/>
          </a:xfrm>
          <a:prstGeom prst="rect">
            <a:avLst/>
          </a:prstGeom>
          <a:ln>
            <a:solidFill>
              <a:schemeClr val="tx1"/>
            </a:solidFill>
          </a:ln>
        </p:spPr>
      </p:pic>
      <p:sp>
        <p:nvSpPr>
          <p:cNvPr id="11" name="TextBox 10">
            <a:extLst>
              <a:ext uri="{FF2B5EF4-FFF2-40B4-BE49-F238E27FC236}">
                <a16:creationId xmlns:a16="http://schemas.microsoft.com/office/drawing/2014/main" id="{7159CAC9-95BA-9B41-17D3-E9167254818E}"/>
              </a:ext>
            </a:extLst>
          </p:cNvPr>
          <p:cNvSpPr txBox="1"/>
          <p:nvPr/>
        </p:nvSpPr>
        <p:spPr>
          <a:xfrm>
            <a:off x="454090" y="4495410"/>
            <a:ext cx="702048" cy="307777"/>
          </a:xfrm>
          <a:prstGeom prst="rect">
            <a:avLst/>
          </a:prstGeom>
          <a:noFill/>
        </p:spPr>
        <p:txBody>
          <a:bodyPr wrap="square" rtlCol="0">
            <a:spAutoFit/>
          </a:bodyPr>
          <a:lstStyle/>
          <a:p>
            <a:r>
              <a:rPr lang="en-US" sz="1400" dirty="0">
                <a:latin typeface="Arial" panose="020B0604020202020204" pitchFamily="34" charset="0"/>
                <a:cs typeface="Arial" panose="020B0604020202020204" pitchFamily="34" charset="0"/>
              </a:rPr>
              <a:t>Keys:</a:t>
            </a:r>
          </a:p>
        </p:txBody>
      </p:sp>
    </p:spTree>
    <p:extLst>
      <p:ext uri="{BB962C8B-B14F-4D97-AF65-F5344CB8AC3E}">
        <p14:creationId xmlns:p14="http://schemas.microsoft.com/office/powerpoint/2010/main" val="245867279"/>
      </p:ext>
    </p:extLst>
  </p:cSld>
  <p:clrMapOvr>
    <a:masterClrMapping/>
  </p:clrMapOvr>
  <mc:AlternateContent xmlns:mc="http://schemas.openxmlformats.org/markup-compatibility/2006" xmlns:p14="http://schemas.microsoft.com/office/powerpoint/2010/main">
    <mc:Choice Requires="p14">
      <p:transition p14:dur="250">
        <p:push dir="u"/>
      </p:transition>
    </mc:Choice>
    <mc:Fallback xmlns="">
      <p:transition>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Picture 36">
            <a:extLst>
              <a:ext uri="{FF2B5EF4-FFF2-40B4-BE49-F238E27FC236}">
                <a16:creationId xmlns:a16="http://schemas.microsoft.com/office/drawing/2014/main" id="{52F48B6E-0B63-1ADD-B2A3-80487333C3C6}"/>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a:xfrm>
            <a:off x="318368" y="1831726"/>
            <a:ext cx="3646660" cy="1336891"/>
          </a:xfrm>
          <a:prstGeom prst="rect">
            <a:avLst/>
          </a:prstGeom>
        </p:spPr>
      </p:pic>
      <p:pic>
        <p:nvPicPr>
          <p:cNvPr id="26" name="Picture 25">
            <a:extLst>
              <a:ext uri="{FF2B5EF4-FFF2-40B4-BE49-F238E27FC236}">
                <a16:creationId xmlns:a16="http://schemas.microsoft.com/office/drawing/2014/main" id="{E3CBD77E-AF50-9481-4986-EA0E40CD48C0}"/>
              </a:ext>
            </a:extLst>
          </p:cNvPr>
          <p:cNvPicPr>
            <a:picLocks noChangeAspect="1"/>
          </p:cNvPicPr>
          <p:nvPr/>
        </p:nvPicPr>
        <p:blipFill>
          <a:blip r:embed="rId4">
            <a:extLst>
              <a:ext uri="{28A0092B-C50C-407E-A947-70E740481C1C}">
                <a14:useLocalDpi xmlns:a14="http://schemas.microsoft.com/office/drawing/2010/main"/>
              </a:ext>
            </a:extLst>
          </a:blip>
          <a:srcRect/>
          <a:stretch>
            <a:fillRect/>
          </a:stretch>
        </p:blipFill>
        <p:spPr>
          <a:xfrm>
            <a:off x="318368" y="3195542"/>
            <a:ext cx="3646660" cy="513020"/>
          </a:xfrm>
          <a:prstGeom prst="rect">
            <a:avLst/>
          </a:prstGeom>
        </p:spPr>
      </p:pic>
      <p:pic>
        <p:nvPicPr>
          <p:cNvPr id="27" name="Picture 26">
            <a:extLst>
              <a:ext uri="{FF2B5EF4-FFF2-40B4-BE49-F238E27FC236}">
                <a16:creationId xmlns:a16="http://schemas.microsoft.com/office/drawing/2014/main" id="{4B769F5F-25A0-81C1-2443-FC315BCCD183}"/>
              </a:ext>
            </a:extLst>
          </p:cNvPr>
          <p:cNvPicPr>
            <a:picLocks noChangeAspect="1"/>
          </p:cNvPicPr>
          <p:nvPr/>
        </p:nvPicPr>
        <p:blipFill>
          <a:blip r:embed="rId5">
            <a:extLst>
              <a:ext uri="{28A0092B-C50C-407E-A947-70E740481C1C}">
                <a14:useLocalDpi xmlns:a14="http://schemas.microsoft.com/office/drawing/2010/main"/>
              </a:ext>
            </a:extLst>
          </a:blip>
          <a:srcRect/>
          <a:stretch>
            <a:fillRect/>
          </a:stretch>
        </p:blipFill>
        <p:spPr>
          <a:xfrm>
            <a:off x="1220305" y="5312752"/>
            <a:ext cx="1852567" cy="510711"/>
          </a:xfrm>
          <a:prstGeom prst="rect">
            <a:avLst/>
          </a:prstGeom>
        </p:spPr>
      </p:pic>
      <p:pic>
        <p:nvPicPr>
          <p:cNvPr id="2" name="Picture 1" descr="A screenshot of a computer&#10;&#10;AI-generated content may be incorrect.">
            <a:extLst>
              <a:ext uri="{FF2B5EF4-FFF2-40B4-BE49-F238E27FC236}">
                <a16:creationId xmlns:a16="http://schemas.microsoft.com/office/drawing/2014/main" id="{56A5D228-F13A-FA92-8C4E-AB9A1A1749CF}"/>
              </a:ext>
            </a:extLst>
          </p:cNvPr>
          <p:cNvPicPr>
            <a:picLocks noChangeAspect="1"/>
          </p:cNvPicPr>
          <p:nvPr/>
        </p:nvPicPr>
        <p:blipFill>
          <a:blip r:embed="rId6">
            <a:extLst>
              <a:ext uri="{28A0092B-C50C-407E-A947-70E740481C1C}">
                <a14:useLocalDpi xmlns:a14="http://schemas.microsoft.com/office/drawing/2010/main"/>
              </a:ext>
            </a:extLst>
          </a:blip>
          <a:srcRect/>
          <a:stretch>
            <a:fillRect/>
          </a:stretch>
        </p:blipFill>
        <p:spPr>
          <a:xfrm>
            <a:off x="252248" y="714703"/>
            <a:ext cx="3005960" cy="882868"/>
          </a:xfrm>
          <a:prstGeom prst="rect">
            <a:avLst/>
          </a:prstGeom>
        </p:spPr>
      </p:pic>
      <p:pic>
        <p:nvPicPr>
          <p:cNvPr id="3" name="Picture 2">
            <a:extLst>
              <a:ext uri="{FF2B5EF4-FFF2-40B4-BE49-F238E27FC236}">
                <a16:creationId xmlns:a16="http://schemas.microsoft.com/office/drawing/2014/main" id="{DA281A00-00CF-866A-D453-D17669A49B55}"/>
              </a:ext>
            </a:extLst>
          </p:cNvPr>
          <p:cNvPicPr>
            <a:picLocks noChangeAspect="1"/>
          </p:cNvPicPr>
          <p:nvPr/>
        </p:nvPicPr>
        <p:blipFill>
          <a:blip r:embed="rId7"/>
          <a:stretch>
            <a:fillRect/>
          </a:stretch>
        </p:blipFill>
        <p:spPr>
          <a:xfrm>
            <a:off x="3965028" y="440267"/>
            <a:ext cx="7772400" cy="5977466"/>
          </a:xfrm>
          <a:prstGeom prst="rect">
            <a:avLst/>
          </a:prstGeom>
        </p:spPr>
      </p:pic>
      <p:sp>
        <p:nvSpPr>
          <p:cNvPr id="4" name="Rounded Rectangle 3">
            <a:extLst>
              <a:ext uri="{FF2B5EF4-FFF2-40B4-BE49-F238E27FC236}">
                <a16:creationId xmlns:a16="http://schemas.microsoft.com/office/drawing/2014/main" id="{3EF09C2B-32C5-7A08-7AC6-B907F011AE51}"/>
              </a:ext>
            </a:extLst>
          </p:cNvPr>
          <p:cNvSpPr/>
          <p:nvPr/>
        </p:nvSpPr>
        <p:spPr>
          <a:xfrm>
            <a:off x="644925" y="3325844"/>
            <a:ext cx="225400" cy="207531"/>
          </a:xfrm>
          <a:prstGeom prst="roundRect">
            <a:avLst/>
          </a:prstGeom>
          <a:noFill/>
          <a:ln w="38100">
            <a:solidFill>
              <a:srgbClr val="C00000"/>
            </a:solidFill>
            <a:extLst>
              <a:ext uri="{C807C97D-BFC1-408E-A445-0C87EB9F89A2}">
                <ask:lineSketchStyleProps xmlns:ask="http://schemas.microsoft.com/office/drawing/2018/sketchyshapes" sd="1219033472">
                  <a:custGeom>
                    <a:avLst/>
                    <a:gdLst>
                      <a:gd name="connsiteX0" fmla="*/ 0 w 2588963"/>
                      <a:gd name="connsiteY0" fmla="*/ 190963 h 1145755"/>
                      <a:gd name="connsiteX1" fmla="*/ 190963 w 2588963"/>
                      <a:gd name="connsiteY1" fmla="*/ 0 h 1145755"/>
                      <a:gd name="connsiteX2" fmla="*/ 786863 w 2588963"/>
                      <a:gd name="connsiteY2" fmla="*/ 0 h 1145755"/>
                      <a:gd name="connsiteX3" fmla="*/ 1316552 w 2588963"/>
                      <a:gd name="connsiteY3" fmla="*/ 0 h 1145755"/>
                      <a:gd name="connsiteX4" fmla="*/ 1824170 w 2588963"/>
                      <a:gd name="connsiteY4" fmla="*/ 0 h 1145755"/>
                      <a:gd name="connsiteX5" fmla="*/ 2398000 w 2588963"/>
                      <a:gd name="connsiteY5" fmla="*/ 0 h 1145755"/>
                      <a:gd name="connsiteX6" fmla="*/ 2588963 w 2588963"/>
                      <a:gd name="connsiteY6" fmla="*/ 190963 h 1145755"/>
                      <a:gd name="connsiteX7" fmla="*/ 2588963 w 2588963"/>
                      <a:gd name="connsiteY7" fmla="*/ 572878 h 1145755"/>
                      <a:gd name="connsiteX8" fmla="*/ 2588963 w 2588963"/>
                      <a:gd name="connsiteY8" fmla="*/ 954792 h 1145755"/>
                      <a:gd name="connsiteX9" fmla="*/ 2398000 w 2588963"/>
                      <a:gd name="connsiteY9" fmla="*/ 1145755 h 1145755"/>
                      <a:gd name="connsiteX10" fmla="*/ 1846241 w 2588963"/>
                      <a:gd name="connsiteY10" fmla="*/ 1145755 h 1145755"/>
                      <a:gd name="connsiteX11" fmla="*/ 1316552 w 2588963"/>
                      <a:gd name="connsiteY11" fmla="*/ 1145755 h 1145755"/>
                      <a:gd name="connsiteX12" fmla="*/ 720652 w 2588963"/>
                      <a:gd name="connsiteY12" fmla="*/ 1145755 h 1145755"/>
                      <a:gd name="connsiteX13" fmla="*/ 190963 w 2588963"/>
                      <a:gd name="connsiteY13" fmla="*/ 1145755 h 1145755"/>
                      <a:gd name="connsiteX14" fmla="*/ 0 w 2588963"/>
                      <a:gd name="connsiteY14" fmla="*/ 954792 h 1145755"/>
                      <a:gd name="connsiteX15" fmla="*/ 0 w 2588963"/>
                      <a:gd name="connsiteY15" fmla="*/ 565239 h 1145755"/>
                      <a:gd name="connsiteX16" fmla="*/ 0 w 2588963"/>
                      <a:gd name="connsiteY16" fmla="*/ 190963 h 1145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88963" h="1145755" extrusionOk="0">
                        <a:moveTo>
                          <a:pt x="0" y="190963"/>
                        </a:moveTo>
                        <a:cubicBezTo>
                          <a:pt x="-19642" y="73381"/>
                          <a:pt x="63810" y="8139"/>
                          <a:pt x="190963" y="0"/>
                        </a:cubicBezTo>
                        <a:cubicBezTo>
                          <a:pt x="404701" y="16488"/>
                          <a:pt x="631357" y="25744"/>
                          <a:pt x="786863" y="0"/>
                        </a:cubicBezTo>
                        <a:cubicBezTo>
                          <a:pt x="942369" y="-25744"/>
                          <a:pt x="1108026" y="12593"/>
                          <a:pt x="1316552" y="0"/>
                        </a:cubicBezTo>
                        <a:cubicBezTo>
                          <a:pt x="1525078" y="-12593"/>
                          <a:pt x="1600126" y="21846"/>
                          <a:pt x="1824170" y="0"/>
                        </a:cubicBezTo>
                        <a:cubicBezTo>
                          <a:pt x="2048214" y="-21846"/>
                          <a:pt x="2250978" y="2646"/>
                          <a:pt x="2398000" y="0"/>
                        </a:cubicBezTo>
                        <a:cubicBezTo>
                          <a:pt x="2512083" y="-17734"/>
                          <a:pt x="2586178" y="85071"/>
                          <a:pt x="2588963" y="190963"/>
                        </a:cubicBezTo>
                        <a:cubicBezTo>
                          <a:pt x="2576471" y="333635"/>
                          <a:pt x="2602058" y="423114"/>
                          <a:pt x="2588963" y="572878"/>
                        </a:cubicBezTo>
                        <a:cubicBezTo>
                          <a:pt x="2575868" y="722642"/>
                          <a:pt x="2589192" y="859236"/>
                          <a:pt x="2588963" y="954792"/>
                        </a:cubicBezTo>
                        <a:cubicBezTo>
                          <a:pt x="2609461" y="1065186"/>
                          <a:pt x="2491436" y="1143809"/>
                          <a:pt x="2398000" y="1145755"/>
                        </a:cubicBezTo>
                        <a:cubicBezTo>
                          <a:pt x="2160851" y="1134117"/>
                          <a:pt x="2066390" y="1155217"/>
                          <a:pt x="1846241" y="1145755"/>
                        </a:cubicBezTo>
                        <a:cubicBezTo>
                          <a:pt x="1626092" y="1136293"/>
                          <a:pt x="1457693" y="1152976"/>
                          <a:pt x="1316552" y="1145755"/>
                        </a:cubicBezTo>
                        <a:cubicBezTo>
                          <a:pt x="1175411" y="1138534"/>
                          <a:pt x="957390" y="1164516"/>
                          <a:pt x="720652" y="1145755"/>
                        </a:cubicBezTo>
                        <a:cubicBezTo>
                          <a:pt x="483914" y="1126994"/>
                          <a:pt x="328567" y="1132729"/>
                          <a:pt x="190963" y="1145755"/>
                        </a:cubicBezTo>
                        <a:cubicBezTo>
                          <a:pt x="76206" y="1147281"/>
                          <a:pt x="-5630" y="1056373"/>
                          <a:pt x="0" y="954792"/>
                        </a:cubicBezTo>
                        <a:cubicBezTo>
                          <a:pt x="-7708" y="762122"/>
                          <a:pt x="4434" y="660787"/>
                          <a:pt x="0" y="565239"/>
                        </a:cubicBezTo>
                        <a:cubicBezTo>
                          <a:pt x="-4434" y="469691"/>
                          <a:pt x="8619" y="293560"/>
                          <a:pt x="0" y="190963"/>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C189C73F-5B50-DB61-065C-5E9FFD9F585F}"/>
              </a:ext>
            </a:extLst>
          </p:cNvPr>
          <p:cNvSpPr>
            <a:spLocks noChangeAspect="1"/>
          </p:cNvSpPr>
          <p:nvPr/>
        </p:nvSpPr>
        <p:spPr>
          <a:xfrm>
            <a:off x="428939" y="348943"/>
            <a:ext cx="1143000" cy="366598"/>
          </a:xfrm>
          <a:prstGeom prst="ellipse">
            <a:avLst/>
          </a:prstGeom>
          <a:solidFill>
            <a:srgbClr val="FFFFFF">
              <a:alpha val="50196"/>
            </a:srgbClr>
          </a:solidFill>
          <a:ln w="38100">
            <a:solidFill>
              <a:srgbClr val="C00000"/>
            </a:solidFill>
            <a:extLst>
              <a:ext uri="{C807C97D-BFC1-408E-A445-0C87EB9F89A2}">
                <ask:lineSketchStyleProps xmlns:ask="http://schemas.microsoft.com/office/drawing/2018/sketchyshapes" sd="1219033472">
                  <a:custGeom>
                    <a:avLst/>
                    <a:gdLst>
                      <a:gd name="connsiteX0" fmla="*/ 0 w 429653"/>
                      <a:gd name="connsiteY0" fmla="*/ 214827 h 429653"/>
                      <a:gd name="connsiteX1" fmla="*/ 214827 w 429653"/>
                      <a:gd name="connsiteY1" fmla="*/ 0 h 429653"/>
                      <a:gd name="connsiteX2" fmla="*/ 429654 w 429653"/>
                      <a:gd name="connsiteY2" fmla="*/ 214827 h 429653"/>
                      <a:gd name="connsiteX3" fmla="*/ 214827 w 429653"/>
                      <a:gd name="connsiteY3" fmla="*/ 429654 h 429653"/>
                      <a:gd name="connsiteX4" fmla="*/ 0 w 429653"/>
                      <a:gd name="connsiteY4" fmla="*/ 214827 h 429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9653" h="429653" extrusionOk="0">
                        <a:moveTo>
                          <a:pt x="0" y="214827"/>
                        </a:moveTo>
                        <a:cubicBezTo>
                          <a:pt x="-20065" y="83804"/>
                          <a:pt x="83810" y="4643"/>
                          <a:pt x="214827" y="0"/>
                        </a:cubicBezTo>
                        <a:cubicBezTo>
                          <a:pt x="340440" y="1467"/>
                          <a:pt x="405564" y="96947"/>
                          <a:pt x="429654" y="214827"/>
                        </a:cubicBezTo>
                        <a:cubicBezTo>
                          <a:pt x="418122" y="344734"/>
                          <a:pt x="330764" y="444627"/>
                          <a:pt x="214827" y="429654"/>
                        </a:cubicBezTo>
                        <a:cubicBezTo>
                          <a:pt x="82471" y="422153"/>
                          <a:pt x="10478" y="338479"/>
                          <a:pt x="0" y="214827"/>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dirty="0">
                <a:solidFill>
                  <a:srgbClr val="C00000"/>
                </a:solidFill>
                <a:latin typeface="Arial" panose="020B0604020202020204" pitchFamily="34" charset="0"/>
                <a:cs typeface="Arial" panose="020B0604020202020204" pitchFamily="34" charset="0"/>
              </a:rPr>
              <a:t>5.2.1</a:t>
            </a:r>
          </a:p>
        </p:txBody>
      </p:sp>
      <p:sp>
        <p:nvSpPr>
          <p:cNvPr id="8" name="Arc 7">
            <a:extLst>
              <a:ext uri="{FF2B5EF4-FFF2-40B4-BE49-F238E27FC236}">
                <a16:creationId xmlns:a16="http://schemas.microsoft.com/office/drawing/2014/main" id="{D6659ED9-B54D-F339-2289-936FF6C0FDA8}"/>
              </a:ext>
            </a:extLst>
          </p:cNvPr>
          <p:cNvSpPr/>
          <p:nvPr/>
        </p:nvSpPr>
        <p:spPr>
          <a:xfrm flipH="1">
            <a:off x="1527938" y="714703"/>
            <a:ext cx="10790183" cy="451945"/>
          </a:xfrm>
          <a:prstGeom prst="arc">
            <a:avLst>
              <a:gd name="adj1" fmla="val 16200000"/>
              <a:gd name="adj2" fmla="val 21547388"/>
            </a:avLst>
          </a:prstGeom>
          <a:ln>
            <a:solidFill>
              <a:srgbClr val="C00000"/>
            </a:solidFill>
            <a:headEnd type="triangle"/>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9" name="TextBox 8">
            <a:extLst>
              <a:ext uri="{FF2B5EF4-FFF2-40B4-BE49-F238E27FC236}">
                <a16:creationId xmlns:a16="http://schemas.microsoft.com/office/drawing/2014/main" id="{1E3240FA-46EB-2B3E-C08C-726A647331B7}"/>
              </a:ext>
            </a:extLst>
          </p:cNvPr>
          <p:cNvSpPr txBox="1"/>
          <p:nvPr/>
        </p:nvSpPr>
        <p:spPr>
          <a:xfrm>
            <a:off x="1598202" y="324295"/>
            <a:ext cx="3951991" cy="369332"/>
          </a:xfrm>
          <a:prstGeom prst="rect">
            <a:avLst/>
          </a:prstGeom>
          <a:solidFill>
            <a:srgbClr val="FFFFFF">
              <a:alpha val="49412"/>
            </a:srgbClr>
          </a:solidFill>
        </p:spPr>
        <p:txBody>
          <a:bodyPr wrap="square" rtlCol="0">
            <a:spAutoFit/>
          </a:bodyPr>
          <a:lstStyle/>
          <a:p>
            <a:r>
              <a:rPr lang="en-US" dirty="0">
                <a:solidFill>
                  <a:srgbClr val="C00000"/>
                </a:solidFill>
                <a:latin typeface="Arial" panose="020B0604020202020204" pitchFamily="34" charset="0"/>
                <a:cs typeface="Arial" panose="020B0604020202020204" pitchFamily="34" charset="0"/>
              </a:rPr>
              <a:t>Click pencil to pop up </a:t>
            </a:r>
            <a:r>
              <a:rPr lang="en-US" dirty="0" err="1">
                <a:solidFill>
                  <a:srgbClr val="C00000"/>
                </a:solidFill>
                <a:latin typeface="Arial" panose="020B0604020202020204" pitchFamily="34" charset="0"/>
                <a:cs typeface="Arial" panose="020B0604020202020204" pitchFamily="34" charset="0"/>
              </a:rPr>
              <a:t>SugarDrawer</a:t>
            </a:r>
            <a:endParaRPr lang="en-US" dirty="0">
              <a:solidFill>
                <a:srgbClr val="C00000"/>
              </a:solidFill>
              <a:latin typeface="Arial" panose="020B0604020202020204" pitchFamily="34" charset="0"/>
              <a:cs typeface="Arial" panose="020B0604020202020204" pitchFamily="34" charset="0"/>
            </a:endParaRPr>
          </a:p>
        </p:txBody>
      </p:sp>
      <p:sp>
        <p:nvSpPr>
          <p:cNvPr id="10" name="Rounded Rectangle 9">
            <a:extLst>
              <a:ext uri="{FF2B5EF4-FFF2-40B4-BE49-F238E27FC236}">
                <a16:creationId xmlns:a16="http://schemas.microsoft.com/office/drawing/2014/main" id="{734AEBEC-E01F-594F-B480-96F641C86FE8}"/>
              </a:ext>
            </a:extLst>
          </p:cNvPr>
          <p:cNvSpPr/>
          <p:nvPr/>
        </p:nvSpPr>
        <p:spPr>
          <a:xfrm>
            <a:off x="5208706" y="1256918"/>
            <a:ext cx="1042570" cy="351163"/>
          </a:xfrm>
          <a:prstGeom prst="roundRect">
            <a:avLst/>
          </a:prstGeom>
          <a:noFill/>
          <a:ln w="38100">
            <a:solidFill>
              <a:srgbClr val="C00000"/>
            </a:solidFill>
            <a:extLst>
              <a:ext uri="{C807C97D-BFC1-408E-A445-0C87EB9F89A2}">
                <ask:lineSketchStyleProps xmlns:ask="http://schemas.microsoft.com/office/drawing/2018/sketchyshapes" sd="1219033472">
                  <a:custGeom>
                    <a:avLst/>
                    <a:gdLst>
                      <a:gd name="connsiteX0" fmla="*/ 0 w 2588963"/>
                      <a:gd name="connsiteY0" fmla="*/ 190963 h 1145755"/>
                      <a:gd name="connsiteX1" fmla="*/ 190963 w 2588963"/>
                      <a:gd name="connsiteY1" fmla="*/ 0 h 1145755"/>
                      <a:gd name="connsiteX2" fmla="*/ 786863 w 2588963"/>
                      <a:gd name="connsiteY2" fmla="*/ 0 h 1145755"/>
                      <a:gd name="connsiteX3" fmla="*/ 1316552 w 2588963"/>
                      <a:gd name="connsiteY3" fmla="*/ 0 h 1145755"/>
                      <a:gd name="connsiteX4" fmla="*/ 1824170 w 2588963"/>
                      <a:gd name="connsiteY4" fmla="*/ 0 h 1145755"/>
                      <a:gd name="connsiteX5" fmla="*/ 2398000 w 2588963"/>
                      <a:gd name="connsiteY5" fmla="*/ 0 h 1145755"/>
                      <a:gd name="connsiteX6" fmla="*/ 2588963 w 2588963"/>
                      <a:gd name="connsiteY6" fmla="*/ 190963 h 1145755"/>
                      <a:gd name="connsiteX7" fmla="*/ 2588963 w 2588963"/>
                      <a:gd name="connsiteY7" fmla="*/ 572878 h 1145755"/>
                      <a:gd name="connsiteX8" fmla="*/ 2588963 w 2588963"/>
                      <a:gd name="connsiteY8" fmla="*/ 954792 h 1145755"/>
                      <a:gd name="connsiteX9" fmla="*/ 2398000 w 2588963"/>
                      <a:gd name="connsiteY9" fmla="*/ 1145755 h 1145755"/>
                      <a:gd name="connsiteX10" fmla="*/ 1846241 w 2588963"/>
                      <a:gd name="connsiteY10" fmla="*/ 1145755 h 1145755"/>
                      <a:gd name="connsiteX11" fmla="*/ 1316552 w 2588963"/>
                      <a:gd name="connsiteY11" fmla="*/ 1145755 h 1145755"/>
                      <a:gd name="connsiteX12" fmla="*/ 720652 w 2588963"/>
                      <a:gd name="connsiteY12" fmla="*/ 1145755 h 1145755"/>
                      <a:gd name="connsiteX13" fmla="*/ 190963 w 2588963"/>
                      <a:gd name="connsiteY13" fmla="*/ 1145755 h 1145755"/>
                      <a:gd name="connsiteX14" fmla="*/ 0 w 2588963"/>
                      <a:gd name="connsiteY14" fmla="*/ 954792 h 1145755"/>
                      <a:gd name="connsiteX15" fmla="*/ 0 w 2588963"/>
                      <a:gd name="connsiteY15" fmla="*/ 565239 h 1145755"/>
                      <a:gd name="connsiteX16" fmla="*/ 0 w 2588963"/>
                      <a:gd name="connsiteY16" fmla="*/ 190963 h 1145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88963" h="1145755" extrusionOk="0">
                        <a:moveTo>
                          <a:pt x="0" y="190963"/>
                        </a:moveTo>
                        <a:cubicBezTo>
                          <a:pt x="-19642" y="73381"/>
                          <a:pt x="63810" y="8139"/>
                          <a:pt x="190963" y="0"/>
                        </a:cubicBezTo>
                        <a:cubicBezTo>
                          <a:pt x="404701" y="16488"/>
                          <a:pt x="631357" y="25744"/>
                          <a:pt x="786863" y="0"/>
                        </a:cubicBezTo>
                        <a:cubicBezTo>
                          <a:pt x="942369" y="-25744"/>
                          <a:pt x="1108026" y="12593"/>
                          <a:pt x="1316552" y="0"/>
                        </a:cubicBezTo>
                        <a:cubicBezTo>
                          <a:pt x="1525078" y="-12593"/>
                          <a:pt x="1600126" y="21846"/>
                          <a:pt x="1824170" y="0"/>
                        </a:cubicBezTo>
                        <a:cubicBezTo>
                          <a:pt x="2048214" y="-21846"/>
                          <a:pt x="2250978" y="2646"/>
                          <a:pt x="2398000" y="0"/>
                        </a:cubicBezTo>
                        <a:cubicBezTo>
                          <a:pt x="2512083" y="-17734"/>
                          <a:pt x="2586178" y="85071"/>
                          <a:pt x="2588963" y="190963"/>
                        </a:cubicBezTo>
                        <a:cubicBezTo>
                          <a:pt x="2576471" y="333635"/>
                          <a:pt x="2602058" y="423114"/>
                          <a:pt x="2588963" y="572878"/>
                        </a:cubicBezTo>
                        <a:cubicBezTo>
                          <a:pt x="2575868" y="722642"/>
                          <a:pt x="2589192" y="859236"/>
                          <a:pt x="2588963" y="954792"/>
                        </a:cubicBezTo>
                        <a:cubicBezTo>
                          <a:pt x="2609461" y="1065186"/>
                          <a:pt x="2491436" y="1143809"/>
                          <a:pt x="2398000" y="1145755"/>
                        </a:cubicBezTo>
                        <a:cubicBezTo>
                          <a:pt x="2160851" y="1134117"/>
                          <a:pt x="2066390" y="1155217"/>
                          <a:pt x="1846241" y="1145755"/>
                        </a:cubicBezTo>
                        <a:cubicBezTo>
                          <a:pt x="1626092" y="1136293"/>
                          <a:pt x="1457693" y="1152976"/>
                          <a:pt x="1316552" y="1145755"/>
                        </a:cubicBezTo>
                        <a:cubicBezTo>
                          <a:pt x="1175411" y="1138534"/>
                          <a:pt x="957390" y="1164516"/>
                          <a:pt x="720652" y="1145755"/>
                        </a:cubicBezTo>
                        <a:cubicBezTo>
                          <a:pt x="483914" y="1126994"/>
                          <a:pt x="328567" y="1132729"/>
                          <a:pt x="190963" y="1145755"/>
                        </a:cubicBezTo>
                        <a:cubicBezTo>
                          <a:pt x="76206" y="1147281"/>
                          <a:pt x="-5630" y="1056373"/>
                          <a:pt x="0" y="954792"/>
                        </a:cubicBezTo>
                        <a:cubicBezTo>
                          <a:pt x="-7708" y="762122"/>
                          <a:pt x="4434" y="660787"/>
                          <a:pt x="0" y="565239"/>
                        </a:cubicBezTo>
                        <a:cubicBezTo>
                          <a:pt x="-4434" y="469691"/>
                          <a:pt x="8619" y="293560"/>
                          <a:pt x="0" y="190963"/>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Oval 10">
            <a:extLst>
              <a:ext uri="{FF2B5EF4-FFF2-40B4-BE49-F238E27FC236}">
                <a16:creationId xmlns:a16="http://schemas.microsoft.com/office/drawing/2014/main" id="{3C71B135-CDDB-7811-E499-60AD31A62546}"/>
              </a:ext>
            </a:extLst>
          </p:cNvPr>
          <p:cNvSpPr>
            <a:spLocks noChangeAspect="1"/>
          </p:cNvSpPr>
          <p:nvPr/>
        </p:nvSpPr>
        <p:spPr>
          <a:xfrm>
            <a:off x="5146777" y="830619"/>
            <a:ext cx="1140388" cy="365760"/>
          </a:xfrm>
          <a:prstGeom prst="ellipse">
            <a:avLst/>
          </a:prstGeom>
          <a:solidFill>
            <a:srgbClr val="FFFFFF">
              <a:alpha val="50196"/>
            </a:srgbClr>
          </a:solidFill>
          <a:ln w="38100">
            <a:solidFill>
              <a:srgbClr val="C00000"/>
            </a:solidFill>
            <a:extLst>
              <a:ext uri="{C807C97D-BFC1-408E-A445-0C87EB9F89A2}">
                <ask:lineSketchStyleProps xmlns:ask="http://schemas.microsoft.com/office/drawing/2018/sketchyshapes" sd="1219033472">
                  <a:custGeom>
                    <a:avLst/>
                    <a:gdLst>
                      <a:gd name="connsiteX0" fmla="*/ 0 w 429653"/>
                      <a:gd name="connsiteY0" fmla="*/ 214827 h 429653"/>
                      <a:gd name="connsiteX1" fmla="*/ 214827 w 429653"/>
                      <a:gd name="connsiteY1" fmla="*/ 0 h 429653"/>
                      <a:gd name="connsiteX2" fmla="*/ 429654 w 429653"/>
                      <a:gd name="connsiteY2" fmla="*/ 214827 h 429653"/>
                      <a:gd name="connsiteX3" fmla="*/ 214827 w 429653"/>
                      <a:gd name="connsiteY3" fmla="*/ 429654 h 429653"/>
                      <a:gd name="connsiteX4" fmla="*/ 0 w 429653"/>
                      <a:gd name="connsiteY4" fmla="*/ 214827 h 429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9653" h="429653" extrusionOk="0">
                        <a:moveTo>
                          <a:pt x="0" y="214827"/>
                        </a:moveTo>
                        <a:cubicBezTo>
                          <a:pt x="-20065" y="83804"/>
                          <a:pt x="83810" y="4643"/>
                          <a:pt x="214827" y="0"/>
                        </a:cubicBezTo>
                        <a:cubicBezTo>
                          <a:pt x="340440" y="1467"/>
                          <a:pt x="405564" y="96947"/>
                          <a:pt x="429654" y="214827"/>
                        </a:cubicBezTo>
                        <a:cubicBezTo>
                          <a:pt x="418122" y="344734"/>
                          <a:pt x="330764" y="444627"/>
                          <a:pt x="214827" y="429654"/>
                        </a:cubicBezTo>
                        <a:cubicBezTo>
                          <a:pt x="82471" y="422153"/>
                          <a:pt x="10478" y="338479"/>
                          <a:pt x="0" y="214827"/>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dirty="0">
                <a:solidFill>
                  <a:srgbClr val="C00000"/>
                </a:solidFill>
                <a:latin typeface="Arial" panose="020B0604020202020204" pitchFamily="34" charset="0"/>
                <a:cs typeface="Arial" panose="020B0604020202020204" pitchFamily="34" charset="0"/>
              </a:rPr>
              <a:t>5.2.2</a:t>
            </a:r>
          </a:p>
        </p:txBody>
      </p:sp>
      <p:sp>
        <p:nvSpPr>
          <p:cNvPr id="12" name="TextBox 11">
            <a:extLst>
              <a:ext uri="{FF2B5EF4-FFF2-40B4-BE49-F238E27FC236}">
                <a16:creationId xmlns:a16="http://schemas.microsoft.com/office/drawing/2014/main" id="{F071878F-F8D7-E05E-3DDD-76C1DA573051}"/>
              </a:ext>
            </a:extLst>
          </p:cNvPr>
          <p:cNvSpPr txBox="1"/>
          <p:nvPr/>
        </p:nvSpPr>
        <p:spPr>
          <a:xfrm>
            <a:off x="6319021" y="818391"/>
            <a:ext cx="3108757" cy="369332"/>
          </a:xfrm>
          <a:prstGeom prst="rect">
            <a:avLst/>
          </a:prstGeom>
          <a:solidFill>
            <a:srgbClr val="FFFFFF">
              <a:alpha val="49412"/>
            </a:srgbClr>
          </a:solidFill>
        </p:spPr>
        <p:txBody>
          <a:bodyPr wrap="square" rtlCol="0">
            <a:spAutoFit/>
          </a:bodyPr>
          <a:lstStyle/>
          <a:p>
            <a:r>
              <a:rPr lang="en-US" dirty="0">
                <a:solidFill>
                  <a:srgbClr val="C00000"/>
                </a:solidFill>
                <a:latin typeface="Arial" panose="020B0604020202020204" pitchFamily="34" charset="0"/>
                <a:cs typeface="Arial" panose="020B0604020202020204" pitchFamily="34" charset="0"/>
              </a:rPr>
              <a:t>Start drawing with templates</a:t>
            </a:r>
          </a:p>
        </p:txBody>
      </p:sp>
      <p:sp>
        <p:nvSpPr>
          <p:cNvPr id="15" name="Rounded Rectangle 14">
            <a:extLst>
              <a:ext uri="{FF2B5EF4-FFF2-40B4-BE49-F238E27FC236}">
                <a16:creationId xmlns:a16="http://schemas.microsoft.com/office/drawing/2014/main" id="{3C6349F7-FE5B-8DB2-5483-CF495903B205}"/>
              </a:ext>
            </a:extLst>
          </p:cNvPr>
          <p:cNvSpPr/>
          <p:nvPr/>
        </p:nvSpPr>
        <p:spPr>
          <a:xfrm>
            <a:off x="6272630" y="1256918"/>
            <a:ext cx="1335868" cy="351163"/>
          </a:xfrm>
          <a:prstGeom prst="roundRect">
            <a:avLst/>
          </a:prstGeom>
          <a:noFill/>
          <a:ln w="38100">
            <a:solidFill>
              <a:schemeClr val="accent6"/>
            </a:solidFill>
            <a:extLst>
              <a:ext uri="{C807C97D-BFC1-408E-A445-0C87EB9F89A2}">
                <ask:lineSketchStyleProps xmlns:ask="http://schemas.microsoft.com/office/drawing/2018/sketchyshapes" sd="1219033472">
                  <a:custGeom>
                    <a:avLst/>
                    <a:gdLst>
                      <a:gd name="connsiteX0" fmla="*/ 0 w 2588963"/>
                      <a:gd name="connsiteY0" fmla="*/ 190963 h 1145755"/>
                      <a:gd name="connsiteX1" fmla="*/ 190963 w 2588963"/>
                      <a:gd name="connsiteY1" fmla="*/ 0 h 1145755"/>
                      <a:gd name="connsiteX2" fmla="*/ 786863 w 2588963"/>
                      <a:gd name="connsiteY2" fmla="*/ 0 h 1145755"/>
                      <a:gd name="connsiteX3" fmla="*/ 1316552 w 2588963"/>
                      <a:gd name="connsiteY3" fmla="*/ 0 h 1145755"/>
                      <a:gd name="connsiteX4" fmla="*/ 1824170 w 2588963"/>
                      <a:gd name="connsiteY4" fmla="*/ 0 h 1145755"/>
                      <a:gd name="connsiteX5" fmla="*/ 2398000 w 2588963"/>
                      <a:gd name="connsiteY5" fmla="*/ 0 h 1145755"/>
                      <a:gd name="connsiteX6" fmla="*/ 2588963 w 2588963"/>
                      <a:gd name="connsiteY6" fmla="*/ 190963 h 1145755"/>
                      <a:gd name="connsiteX7" fmla="*/ 2588963 w 2588963"/>
                      <a:gd name="connsiteY7" fmla="*/ 572878 h 1145755"/>
                      <a:gd name="connsiteX8" fmla="*/ 2588963 w 2588963"/>
                      <a:gd name="connsiteY8" fmla="*/ 954792 h 1145755"/>
                      <a:gd name="connsiteX9" fmla="*/ 2398000 w 2588963"/>
                      <a:gd name="connsiteY9" fmla="*/ 1145755 h 1145755"/>
                      <a:gd name="connsiteX10" fmla="*/ 1846241 w 2588963"/>
                      <a:gd name="connsiteY10" fmla="*/ 1145755 h 1145755"/>
                      <a:gd name="connsiteX11" fmla="*/ 1316552 w 2588963"/>
                      <a:gd name="connsiteY11" fmla="*/ 1145755 h 1145755"/>
                      <a:gd name="connsiteX12" fmla="*/ 720652 w 2588963"/>
                      <a:gd name="connsiteY12" fmla="*/ 1145755 h 1145755"/>
                      <a:gd name="connsiteX13" fmla="*/ 190963 w 2588963"/>
                      <a:gd name="connsiteY13" fmla="*/ 1145755 h 1145755"/>
                      <a:gd name="connsiteX14" fmla="*/ 0 w 2588963"/>
                      <a:gd name="connsiteY14" fmla="*/ 954792 h 1145755"/>
                      <a:gd name="connsiteX15" fmla="*/ 0 w 2588963"/>
                      <a:gd name="connsiteY15" fmla="*/ 565239 h 1145755"/>
                      <a:gd name="connsiteX16" fmla="*/ 0 w 2588963"/>
                      <a:gd name="connsiteY16" fmla="*/ 190963 h 1145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88963" h="1145755" extrusionOk="0">
                        <a:moveTo>
                          <a:pt x="0" y="190963"/>
                        </a:moveTo>
                        <a:cubicBezTo>
                          <a:pt x="-19642" y="73381"/>
                          <a:pt x="63810" y="8139"/>
                          <a:pt x="190963" y="0"/>
                        </a:cubicBezTo>
                        <a:cubicBezTo>
                          <a:pt x="404701" y="16488"/>
                          <a:pt x="631357" y="25744"/>
                          <a:pt x="786863" y="0"/>
                        </a:cubicBezTo>
                        <a:cubicBezTo>
                          <a:pt x="942369" y="-25744"/>
                          <a:pt x="1108026" y="12593"/>
                          <a:pt x="1316552" y="0"/>
                        </a:cubicBezTo>
                        <a:cubicBezTo>
                          <a:pt x="1525078" y="-12593"/>
                          <a:pt x="1600126" y="21846"/>
                          <a:pt x="1824170" y="0"/>
                        </a:cubicBezTo>
                        <a:cubicBezTo>
                          <a:pt x="2048214" y="-21846"/>
                          <a:pt x="2250978" y="2646"/>
                          <a:pt x="2398000" y="0"/>
                        </a:cubicBezTo>
                        <a:cubicBezTo>
                          <a:pt x="2512083" y="-17734"/>
                          <a:pt x="2586178" y="85071"/>
                          <a:pt x="2588963" y="190963"/>
                        </a:cubicBezTo>
                        <a:cubicBezTo>
                          <a:pt x="2576471" y="333635"/>
                          <a:pt x="2602058" y="423114"/>
                          <a:pt x="2588963" y="572878"/>
                        </a:cubicBezTo>
                        <a:cubicBezTo>
                          <a:pt x="2575868" y="722642"/>
                          <a:pt x="2589192" y="859236"/>
                          <a:pt x="2588963" y="954792"/>
                        </a:cubicBezTo>
                        <a:cubicBezTo>
                          <a:pt x="2609461" y="1065186"/>
                          <a:pt x="2491436" y="1143809"/>
                          <a:pt x="2398000" y="1145755"/>
                        </a:cubicBezTo>
                        <a:cubicBezTo>
                          <a:pt x="2160851" y="1134117"/>
                          <a:pt x="2066390" y="1155217"/>
                          <a:pt x="1846241" y="1145755"/>
                        </a:cubicBezTo>
                        <a:cubicBezTo>
                          <a:pt x="1626092" y="1136293"/>
                          <a:pt x="1457693" y="1152976"/>
                          <a:pt x="1316552" y="1145755"/>
                        </a:cubicBezTo>
                        <a:cubicBezTo>
                          <a:pt x="1175411" y="1138534"/>
                          <a:pt x="957390" y="1164516"/>
                          <a:pt x="720652" y="1145755"/>
                        </a:cubicBezTo>
                        <a:cubicBezTo>
                          <a:pt x="483914" y="1126994"/>
                          <a:pt x="328567" y="1132729"/>
                          <a:pt x="190963" y="1145755"/>
                        </a:cubicBezTo>
                        <a:cubicBezTo>
                          <a:pt x="76206" y="1147281"/>
                          <a:pt x="-5630" y="1056373"/>
                          <a:pt x="0" y="954792"/>
                        </a:cubicBezTo>
                        <a:cubicBezTo>
                          <a:pt x="-7708" y="762122"/>
                          <a:pt x="4434" y="660787"/>
                          <a:pt x="0" y="565239"/>
                        </a:cubicBezTo>
                        <a:cubicBezTo>
                          <a:pt x="-4434" y="469691"/>
                          <a:pt x="8619" y="293560"/>
                          <a:pt x="0" y="190963"/>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5">
            <a:extLst>
              <a:ext uri="{FF2B5EF4-FFF2-40B4-BE49-F238E27FC236}">
                <a16:creationId xmlns:a16="http://schemas.microsoft.com/office/drawing/2014/main" id="{164312F4-057D-88D0-D823-FD95556A76D4}"/>
              </a:ext>
            </a:extLst>
          </p:cNvPr>
          <p:cNvSpPr/>
          <p:nvPr/>
        </p:nvSpPr>
        <p:spPr>
          <a:xfrm>
            <a:off x="4771632" y="1647982"/>
            <a:ext cx="4211341" cy="351163"/>
          </a:xfrm>
          <a:prstGeom prst="roundRect">
            <a:avLst/>
          </a:prstGeom>
          <a:noFill/>
          <a:ln w="38100">
            <a:solidFill>
              <a:schemeClr val="accent6"/>
            </a:solidFill>
            <a:extLst>
              <a:ext uri="{C807C97D-BFC1-408E-A445-0C87EB9F89A2}">
                <ask:lineSketchStyleProps xmlns:ask="http://schemas.microsoft.com/office/drawing/2018/sketchyshapes" sd="1219033472">
                  <a:custGeom>
                    <a:avLst/>
                    <a:gdLst>
                      <a:gd name="connsiteX0" fmla="*/ 0 w 2588963"/>
                      <a:gd name="connsiteY0" fmla="*/ 190963 h 1145755"/>
                      <a:gd name="connsiteX1" fmla="*/ 190963 w 2588963"/>
                      <a:gd name="connsiteY1" fmla="*/ 0 h 1145755"/>
                      <a:gd name="connsiteX2" fmla="*/ 786863 w 2588963"/>
                      <a:gd name="connsiteY2" fmla="*/ 0 h 1145755"/>
                      <a:gd name="connsiteX3" fmla="*/ 1316552 w 2588963"/>
                      <a:gd name="connsiteY3" fmla="*/ 0 h 1145755"/>
                      <a:gd name="connsiteX4" fmla="*/ 1824170 w 2588963"/>
                      <a:gd name="connsiteY4" fmla="*/ 0 h 1145755"/>
                      <a:gd name="connsiteX5" fmla="*/ 2398000 w 2588963"/>
                      <a:gd name="connsiteY5" fmla="*/ 0 h 1145755"/>
                      <a:gd name="connsiteX6" fmla="*/ 2588963 w 2588963"/>
                      <a:gd name="connsiteY6" fmla="*/ 190963 h 1145755"/>
                      <a:gd name="connsiteX7" fmla="*/ 2588963 w 2588963"/>
                      <a:gd name="connsiteY7" fmla="*/ 572878 h 1145755"/>
                      <a:gd name="connsiteX8" fmla="*/ 2588963 w 2588963"/>
                      <a:gd name="connsiteY8" fmla="*/ 954792 h 1145755"/>
                      <a:gd name="connsiteX9" fmla="*/ 2398000 w 2588963"/>
                      <a:gd name="connsiteY9" fmla="*/ 1145755 h 1145755"/>
                      <a:gd name="connsiteX10" fmla="*/ 1846241 w 2588963"/>
                      <a:gd name="connsiteY10" fmla="*/ 1145755 h 1145755"/>
                      <a:gd name="connsiteX11" fmla="*/ 1316552 w 2588963"/>
                      <a:gd name="connsiteY11" fmla="*/ 1145755 h 1145755"/>
                      <a:gd name="connsiteX12" fmla="*/ 720652 w 2588963"/>
                      <a:gd name="connsiteY12" fmla="*/ 1145755 h 1145755"/>
                      <a:gd name="connsiteX13" fmla="*/ 190963 w 2588963"/>
                      <a:gd name="connsiteY13" fmla="*/ 1145755 h 1145755"/>
                      <a:gd name="connsiteX14" fmla="*/ 0 w 2588963"/>
                      <a:gd name="connsiteY14" fmla="*/ 954792 h 1145755"/>
                      <a:gd name="connsiteX15" fmla="*/ 0 w 2588963"/>
                      <a:gd name="connsiteY15" fmla="*/ 565239 h 1145755"/>
                      <a:gd name="connsiteX16" fmla="*/ 0 w 2588963"/>
                      <a:gd name="connsiteY16" fmla="*/ 190963 h 1145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88963" h="1145755" extrusionOk="0">
                        <a:moveTo>
                          <a:pt x="0" y="190963"/>
                        </a:moveTo>
                        <a:cubicBezTo>
                          <a:pt x="-19642" y="73381"/>
                          <a:pt x="63810" y="8139"/>
                          <a:pt x="190963" y="0"/>
                        </a:cubicBezTo>
                        <a:cubicBezTo>
                          <a:pt x="404701" y="16488"/>
                          <a:pt x="631357" y="25744"/>
                          <a:pt x="786863" y="0"/>
                        </a:cubicBezTo>
                        <a:cubicBezTo>
                          <a:pt x="942369" y="-25744"/>
                          <a:pt x="1108026" y="12593"/>
                          <a:pt x="1316552" y="0"/>
                        </a:cubicBezTo>
                        <a:cubicBezTo>
                          <a:pt x="1525078" y="-12593"/>
                          <a:pt x="1600126" y="21846"/>
                          <a:pt x="1824170" y="0"/>
                        </a:cubicBezTo>
                        <a:cubicBezTo>
                          <a:pt x="2048214" y="-21846"/>
                          <a:pt x="2250978" y="2646"/>
                          <a:pt x="2398000" y="0"/>
                        </a:cubicBezTo>
                        <a:cubicBezTo>
                          <a:pt x="2512083" y="-17734"/>
                          <a:pt x="2586178" y="85071"/>
                          <a:pt x="2588963" y="190963"/>
                        </a:cubicBezTo>
                        <a:cubicBezTo>
                          <a:pt x="2576471" y="333635"/>
                          <a:pt x="2602058" y="423114"/>
                          <a:pt x="2588963" y="572878"/>
                        </a:cubicBezTo>
                        <a:cubicBezTo>
                          <a:pt x="2575868" y="722642"/>
                          <a:pt x="2589192" y="859236"/>
                          <a:pt x="2588963" y="954792"/>
                        </a:cubicBezTo>
                        <a:cubicBezTo>
                          <a:pt x="2609461" y="1065186"/>
                          <a:pt x="2491436" y="1143809"/>
                          <a:pt x="2398000" y="1145755"/>
                        </a:cubicBezTo>
                        <a:cubicBezTo>
                          <a:pt x="2160851" y="1134117"/>
                          <a:pt x="2066390" y="1155217"/>
                          <a:pt x="1846241" y="1145755"/>
                        </a:cubicBezTo>
                        <a:cubicBezTo>
                          <a:pt x="1626092" y="1136293"/>
                          <a:pt x="1457693" y="1152976"/>
                          <a:pt x="1316552" y="1145755"/>
                        </a:cubicBezTo>
                        <a:cubicBezTo>
                          <a:pt x="1175411" y="1138534"/>
                          <a:pt x="957390" y="1164516"/>
                          <a:pt x="720652" y="1145755"/>
                        </a:cubicBezTo>
                        <a:cubicBezTo>
                          <a:pt x="483914" y="1126994"/>
                          <a:pt x="328567" y="1132729"/>
                          <a:pt x="190963" y="1145755"/>
                        </a:cubicBezTo>
                        <a:cubicBezTo>
                          <a:pt x="76206" y="1147281"/>
                          <a:pt x="-5630" y="1056373"/>
                          <a:pt x="0" y="954792"/>
                        </a:cubicBezTo>
                        <a:cubicBezTo>
                          <a:pt x="-7708" y="762122"/>
                          <a:pt x="4434" y="660787"/>
                          <a:pt x="0" y="565239"/>
                        </a:cubicBezTo>
                        <a:cubicBezTo>
                          <a:pt x="-4434" y="469691"/>
                          <a:pt x="8619" y="293560"/>
                          <a:pt x="0" y="190963"/>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5E745A2D-BA39-940F-BEE8-310585327827}"/>
              </a:ext>
            </a:extLst>
          </p:cNvPr>
          <p:cNvSpPr>
            <a:spLocks noChangeAspect="1"/>
          </p:cNvSpPr>
          <p:nvPr/>
        </p:nvSpPr>
        <p:spPr>
          <a:xfrm>
            <a:off x="4772966" y="2055207"/>
            <a:ext cx="1140388" cy="365760"/>
          </a:xfrm>
          <a:prstGeom prst="ellipse">
            <a:avLst/>
          </a:prstGeom>
          <a:solidFill>
            <a:srgbClr val="FFFFFF">
              <a:alpha val="50196"/>
            </a:srgbClr>
          </a:solidFill>
          <a:ln w="38100">
            <a:solidFill>
              <a:schemeClr val="accent6"/>
            </a:solidFill>
            <a:extLst>
              <a:ext uri="{C807C97D-BFC1-408E-A445-0C87EB9F89A2}">
                <ask:lineSketchStyleProps xmlns:ask="http://schemas.microsoft.com/office/drawing/2018/sketchyshapes" sd="1219033472">
                  <a:custGeom>
                    <a:avLst/>
                    <a:gdLst>
                      <a:gd name="connsiteX0" fmla="*/ 0 w 429653"/>
                      <a:gd name="connsiteY0" fmla="*/ 214827 h 429653"/>
                      <a:gd name="connsiteX1" fmla="*/ 214827 w 429653"/>
                      <a:gd name="connsiteY1" fmla="*/ 0 h 429653"/>
                      <a:gd name="connsiteX2" fmla="*/ 429654 w 429653"/>
                      <a:gd name="connsiteY2" fmla="*/ 214827 h 429653"/>
                      <a:gd name="connsiteX3" fmla="*/ 214827 w 429653"/>
                      <a:gd name="connsiteY3" fmla="*/ 429654 h 429653"/>
                      <a:gd name="connsiteX4" fmla="*/ 0 w 429653"/>
                      <a:gd name="connsiteY4" fmla="*/ 214827 h 429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9653" h="429653" extrusionOk="0">
                        <a:moveTo>
                          <a:pt x="0" y="214827"/>
                        </a:moveTo>
                        <a:cubicBezTo>
                          <a:pt x="-20065" y="83804"/>
                          <a:pt x="83810" y="4643"/>
                          <a:pt x="214827" y="0"/>
                        </a:cubicBezTo>
                        <a:cubicBezTo>
                          <a:pt x="340440" y="1467"/>
                          <a:pt x="405564" y="96947"/>
                          <a:pt x="429654" y="214827"/>
                        </a:cubicBezTo>
                        <a:cubicBezTo>
                          <a:pt x="418122" y="344734"/>
                          <a:pt x="330764" y="444627"/>
                          <a:pt x="214827" y="429654"/>
                        </a:cubicBezTo>
                        <a:cubicBezTo>
                          <a:pt x="82471" y="422153"/>
                          <a:pt x="10478" y="338479"/>
                          <a:pt x="0" y="214827"/>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dirty="0">
                <a:solidFill>
                  <a:schemeClr val="accent6"/>
                </a:solidFill>
                <a:latin typeface="Arial" panose="020B0604020202020204" pitchFamily="34" charset="0"/>
                <a:cs typeface="Arial" panose="020B0604020202020204" pitchFamily="34" charset="0"/>
              </a:rPr>
              <a:t>5.2.3</a:t>
            </a:r>
          </a:p>
        </p:txBody>
      </p:sp>
      <p:sp>
        <p:nvSpPr>
          <p:cNvPr id="18" name="TextBox 17">
            <a:extLst>
              <a:ext uri="{FF2B5EF4-FFF2-40B4-BE49-F238E27FC236}">
                <a16:creationId xmlns:a16="http://schemas.microsoft.com/office/drawing/2014/main" id="{0BF8861B-71A6-D8E6-C096-68B3C668334C}"/>
              </a:ext>
            </a:extLst>
          </p:cNvPr>
          <p:cNvSpPr txBox="1"/>
          <p:nvPr/>
        </p:nvSpPr>
        <p:spPr>
          <a:xfrm>
            <a:off x="5945210" y="2053421"/>
            <a:ext cx="3108757" cy="369332"/>
          </a:xfrm>
          <a:prstGeom prst="rect">
            <a:avLst/>
          </a:prstGeom>
          <a:solidFill>
            <a:srgbClr val="FFFFFF">
              <a:alpha val="49412"/>
            </a:srgbClr>
          </a:solidFill>
        </p:spPr>
        <p:txBody>
          <a:bodyPr wrap="square" rtlCol="0">
            <a:spAutoFit/>
          </a:bodyPr>
          <a:lstStyle/>
          <a:p>
            <a:r>
              <a:rPr lang="en-US" dirty="0">
                <a:solidFill>
                  <a:schemeClr val="accent6"/>
                </a:solidFill>
                <a:latin typeface="Arial" panose="020B0604020202020204" pitchFamily="34" charset="0"/>
                <a:cs typeface="Arial" panose="020B0604020202020204" pitchFamily="34" charset="0"/>
              </a:rPr>
              <a:t>Add monosaccharides</a:t>
            </a:r>
          </a:p>
        </p:txBody>
      </p:sp>
      <p:sp>
        <p:nvSpPr>
          <p:cNvPr id="19" name="Rounded Rectangle 18">
            <a:extLst>
              <a:ext uri="{FF2B5EF4-FFF2-40B4-BE49-F238E27FC236}">
                <a16:creationId xmlns:a16="http://schemas.microsoft.com/office/drawing/2014/main" id="{13D2BF98-D90F-2FCB-B38F-C5B08A58CDD7}"/>
              </a:ext>
            </a:extLst>
          </p:cNvPr>
          <p:cNvSpPr/>
          <p:nvPr/>
        </p:nvSpPr>
        <p:spPr>
          <a:xfrm>
            <a:off x="7622459" y="1256918"/>
            <a:ext cx="1118770" cy="351163"/>
          </a:xfrm>
          <a:prstGeom prst="roundRect">
            <a:avLst/>
          </a:prstGeom>
          <a:noFill/>
          <a:ln w="38100">
            <a:solidFill>
              <a:schemeClr val="tx1"/>
            </a:solidFill>
            <a:extLst>
              <a:ext uri="{C807C97D-BFC1-408E-A445-0C87EB9F89A2}">
                <ask:lineSketchStyleProps xmlns:ask="http://schemas.microsoft.com/office/drawing/2018/sketchyshapes" sd="1219033472">
                  <a:custGeom>
                    <a:avLst/>
                    <a:gdLst>
                      <a:gd name="connsiteX0" fmla="*/ 0 w 2588963"/>
                      <a:gd name="connsiteY0" fmla="*/ 190963 h 1145755"/>
                      <a:gd name="connsiteX1" fmla="*/ 190963 w 2588963"/>
                      <a:gd name="connsiteY1" fmla="*/ 0 h 1145755"/>
                      <a:gd name="connsiteX2" fmla="*/ 786863 w 2588963"/>
                      <a:gd name="connsiteY2" fmla="*/ 0 h 1145755"/>
                      <a:gd name="connsiteX3" fmla="*/ 1316552 w 2588963"/>
                      <a:gd name="connsiteY3" fmla="*/ 0 h 1145755"/>
                      <a:gd name="connsiteX4" fmla="*/ 1824170 w 2588963"/>
                      <a:gd name="connsiteY4" fmla="*/ 0 h 1145755"/>
                      <a:gd name="connsiteX5" fmla="*/ 2398000 w 2588963"/>
                      <a:gd name="connsiteY5" fmla="*/ 0 h 1145755"/>
                      <a:gd name="connsiteX6" fmla="*/ 2588963 w 2588963"/>
                      <a:gd name="connsiteY6" fmla="*/ 190963 h 1145755"/>
                      <a:gd name="connsiteX7" fmla="*/ 2588963 w 2588963"/>
                      <a:gd name="connsiteY7" fmla="*/ 572878 h 1145755"/>
                      <a:gd name="connsiteX8" fmla="*/ 2588963 w 2588963"/>
                      <a:gd name="connsiteY8" fmla="*/ 954792 h 1145755"/>
                      <a:gd name="connsiteX9" fmla="*/ 2398000 w 2588963"/>
                      <a:gd name="connsiteY9" fmla="*/ 1145755 h 1145755"/>
                      <a:gd name="connsiteX10" fmla="*/ 1846241 w 2588963"/>
                      <a:gd name="connsiteY10" fmla="*/ 1145755 h 1145755"/>
                      <a:gd name="connsiteX11" fmla="*/ 1316552 w 2588963"/>
                      <a:gd name="connsiteY11" fmla="*/ 1145755 h 1145755"/>
                      <a:gd name="connsiteX12" fmla="*/ 720652 w 2588963"/>
                      <a:gd name="connsiteY12" fmla="*/ 1145755 h 1145755"/>
                      <a:gd name="connsiteX13" fmla="*/ 190963 w 2588963"/>
                      <a:gd name="connsiteY13" fmla="*/ 1145755 h 1145755"/>
                      <a:gd name="connsiteX14" fmla="*/ 0 w 2588963"/>
                      <a:gd name="connsiteY14" fmla="*/ 954792 h 1145755"/>
                      <a:gd name="connsiteX15" fmla="*/ 0 w 2588963"/>
                      <a:gd name="connsiteY15" fmla="*/ 565239 h 1145755"/>
                      <a:gd name="connsiteX16" fmla="*/ 0 w 2588963"/>
                      <a:gd name="connsiteY16" fmla="*/ 190963 h 1145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88963" h="1145755" extrusionOk="0">
                        <a:moveTo>
                          <a:pt x="0" y="190963"/>
                        </a:moveTo>
                        <a:cubicBezTo>
                          <a:pt x="-19642" y="73381"/>
                          <a:pt x="63810" y="8139"/>
                          <a:pt x="190963" y="0"/>
                        </a:cubicBezTo>
                        <a:cubicBezTo>
                          <a:pt x="404701" y="16488"/>
                          <a:pt x="631357" y="25744"/>
                          <a:pt x="786863" y="0"/>
                        </a:cubicBezTo>
                        <a:cubicBezTo>
                          <a:pt x="942369" y="-25744"/>
                          <a:pt x="1108026" y="12593"/>
                          <a:pt x="1316552" y="0"/>
                        </a:cubicBezTo>
                        <a:cubicBezTo>
                          <a:pt x="1525078" y="-12593"/>
                          <a:pt x="1600126" y="21846"/>
                          <a:pt x="1824170" y="0"/>
                        </a:cubicBezTo>
                        <a:cubicBezTo>
                          <a:pt x="2048214" y="-21846"/>
                          <a:pt x="2250978" y="2646"/>
                          <a:pt x="2398000" y="0"/>
                        </a:cubicBezTo>
                        <a:cubicBezTo>
                          <a:pt x="2512083" y="-17734"/>
                          <a:pt x="2586178" y="85071"/>
                          <a:pt x="2588963" y="190963"/>
                        </a:cubicBezTo>
                        <a:cubicBezTo>
                          <a:pt x="2576471" y="333635"/>
                          <a:pt x="2602058" y="423114"/>
                          <a:pt x="2588963" y="572878"/>
                        </a:cubicBezTo>
                        <a:cubicBezTo>
                          <a:pt x="2575868" y="722642"/>
                          <a:pt x="2589192" y="859236"/>
                          <a:pt x="2588963" y="954792"/>
                        </a:cubicBezTo>
                        <a:cubicBezTo>
                          <a:pt x="2609461" y="1065186"/>
                          <a:pt x="2491436" y="1143809"/>
                          <a:pt x="2398000" y="1145755"/>
                        </a:cubicBezTo>
                        <a:cubicBezTo>
                          <a:pt x="2160851" y="1134117"/>
                          <a:pt x="2066390" y="1155217"/>
                          <a:pt x="1846241" y="1145755"/>
                        </a:cubicBezTo>
                        <a:cubicBezTo>
                          <a:pt x="1626092" y="1136293"/>
                          <a:pt x="1457693" y="1152976"/>
                          <a:pt x="1316552" y="1145755"/>
                        </a:cubicBezTo>
                        <a:cubicBezTo>
                          <a:pt x="1175411" y="1138534"/>
                          <a:pt x="957390" y="1164516"/>
                          <a:pt x="720652" y="1145755"/>
                        </a:cubicBezTo>
                        <a:cubicBezTo>
                          <a:pt x="483914" y="1126994"/>
                          <a:pt x="328567" y="1132729"/>
                          <a:pt x="190963" y="1145755"/>
                        </a:cubicBezTo>
                        <a:cubicBezTo>
                          <a:pt x="76206" y="1147281"/>
                          <a:pt x="-5630" y="1056373"/>
                          <a:pt x="0" y="954792"/>
                        </a:cubicBezTo>
                        <a:cubicBezTo>
                          <a:pt x="-7708" y="762122"/>
                          <a:pt x="4434" y="660787"/>
                          <a:pt x="0" y="565239"/>
                        </a:cubicBezTo>
                        <a:cubicBezTo>
                          <a:pt x="-4434" y="469691"/>
                          <a:pt x="8619" y="293560"/>
                          <a:pt x="0" y="190963"/>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ounded Rectangle 19">
            <a:extLst>
              <a:ext uri="{FF2B5EF4-FFF2-40B4-BE49-F238E27FC236}">
                <a16:creationId xmlns:a16="http://schemas.microsoft.com/office/drawing/2014/main" id="{AA3CFAB7-76F0-6995-C64C-4BFDBBF2A872}"/>
              </a:ext>
            </a:extLst>
          </p:cNvPr>
          <p:cNvSpPr/>
          <p:nvPr/>
        </p:nvSpPr>
        <p:spPr>
          <a:xfrm>
            <a:off x="9006176" y="1647982"/>
            <a:ext cx="1999282" cy="351163"/>
          </a:xfrm>
          <a:prstGeom prst="roundRect">
            <a:avLst/>
          </a:prstGeom>
          <a:noFill/>
          <a:ln w="38100">
            <a:solidFill>
              <a:schemeClr val="tx1"/>
            </a:solidFill>
            <a:extLst>
              <a:ext uri="{C807C97D-BFC1-408E-A445-0C87EB9F89A2}">
                <ask:lineSketchStyleProps xmlns:ask="http://schemas.microsoft.com/office/drawing/2018/sketchyshapes" sd="1219033472">
                  <a:custGeom>
                    <a:avLst/>
                    <a:gdLst>
                      <a:gd name="connsiteX0" fmla="*/ 0 w 2588963"/>
                      <a:gd name="connsiteY0" fmla="*/ 190963 h 1145755"/>
                      <a:gd name="connsiteX1" fmla="*/ 190963 w 2588963"/>
                      <a:gd name="connsiteY1" fmla="*/ 0 h 1145755"/>
                      <a:gd name="connsiteX2" fmla="*/ 786863 w 2588963"/>
                      <a:gd name="connsiteY2" fmla="*/ 0 h 1145755"/>
                      <a:gd name="connsiteX3" fmla="*/ 1316552 w 2588963"/>
                      <a:gd name="connsiteY3" fmla="*/ 0 h 1145755"/>
                      <a:gd name="connsiteX4" fmla="*/ 1824170 w 2588963"/>
                      <a:gd name="connsiteY4" fmla="*/ 0 h 1145755"/>
                      <a:gd name="connsiteX5" fmla="*/ 2398000 w 2588963"/>
                      <a:gd name="connsiteY5" fmla="*/ 0 h 1145755"/>
                      <a:gd name="connsiteX6" fmla="*/ 2588963 w 2588963"/>
                      <a:gd name="connsiteY6" fmla="*/ 190963 h 1145755"/>
                      <a:gd name="connsiteX7" fmla="*/ 2588963 w 2588963"/>
                      <a:gd name="connsiteY7" fmla="*/ 572878 h 1145755"/>
                      <a:gd name="connsiteX8" fmla="*/ 2588963 w 2588963"/>
                      <a:gd name="connsiteY8" fmla="*/ 954792 h 1145755"/>
                      <a:gd name="connsiteX9" fmla="*/ 2398000 w 2588963"/>
                      <a:gd name="connsiteY9" fmla="*/ 1145755 h 1145755"/>
                      <a:gd name="connsiteX10" fmla="*/ 1846241 w 2588963"/>
                      <a:gd name="connsiteY10" fmla="*/ 1145755 h 1145755"/>
                      <a:gd name="connsiteX11" fmla="*/ 1316552 w 2588963"/>
                      <a:gd name="connsiteY11" fmla="*/ 1145755 h 1145755"/>
                      <a:gd name="connsiteX12" fmla="*/ 720652 w 2588963"/>
                      <a:gd name="connsiteY12" fmla="*/ 1145755 h 1145755"/>
                      <a:gd name="connsiteX13" fmla="*/ 190963 w 2588963"/>
                      <a:gd name="connsiteY13" fmla="*/ 1145755 h 1145755"/>
                      <a:gd name="connsiteX14" fmla="*/ 0 w 2588963"/>
                      <a:gd name="connsiteY14" fmla="*/ 954792 h 1145755"/>
                      <a:gd name="connsiteX15" fmla="*/ 0 w 2588963"/>
                      <a:gd name="connsiteY15" fmla="*/ 565239 h 1145755"/>
                      <a:gd name="connsiteX16" fmla="*/ 0 w 2588963"/>
                      <a:gd name="connsiteY16" fmla="*/ 190963 h 1145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88963" h="1145755" extrusionOk="0">
                        <a:moveTo>
                          <a:pt x="0" y="190963"/>
                        </a:moveTo>
                        <a:cubicBezTo>
                          <a:pt x="-19642" y="73381"/>
                          <a:pt x="63810" y="8139"/>
                          <a:pt x="190963" y="0"/>
                        </a:cubicBezTo>
                        <a:cubicBezTo>
                          <a:pt x="404701" y="16488"/>
                          <a:pt x="631357" y="25744"/>
                          <a:pt x="786863" y="0"/>
                        </a:cubicBezTo>
                        <a:cubicBezTo>
                          <a:pt x="942369" y="-25744"/>
                          <a:pt x="1108026" y="12593"/>
                          <a:pt x="1316552" y="0"/>
                        </a:cubicBezTo>
                        <a:cubicBezTo>
                          <a:pt x="1525078" y="-12593"/>
                          <a:pt x="1600126" y="21846"/>
                          <a:pt x="1824170" y="0"/>
                        </a:cubicBezTo>
                        <a:cubicBezTo>
                          <a:pt x="2048214" y="-21846"/>
                          <a:pt x="2250978" y="2646"/>
                          <a:pt x="2398000" y="0"/>
                        </a:cubicBezTo>
                        <a:cubicBezTo>
                          <a:pt x="2512083" y="-17734"/>
                          <a:pt x="2586178" y="85071"/>
                          <a:pt x="2588963" y="190963"/>
                        </a:cubicBezTo>
                        <a:cubicBezTo>
                          <a:pt x="2576471" y="333635"/>
                          <a:pt x="2602058" y="423114"/>
                          <a:pt x="2588963" y="572878"/>
                        </a:cubicBezTo>
                        <a:cubicBezTo>
                          <a:pt x="2575868" y="722642"/>
                          <a:pt x="2589192" y="859236"/>
                          <a:pt x="2588963" y="954792"/>
                        </a:cubicBezTo>
                        <a:cubicBezTo>
                          <a:pt x="2609461" y="1065186"/>
                          <a:pt x="2491436" y="1143809"/>
                          <a:pt x="2398000" y="1145755"/>
                        </a:cubicBezTo>
                        <a:cubicBezTo>
                          <a:pt x="2160851" y="1134117"/>
                          <a:pt x="2066390" y="1155217"/>
                          <a:pt x="1846241" y="1145755"/>
                        </a:cubicBezTo>
                        <a:cubicBezTo>
                          <a:pt x="1626092" y="1136293"/>
                          <a:pt x="1457693" y="1152976"/>
                          <a:pt x="1316552" y="1145755"/>
                        </a:cubicBezTo>
                        <a:cubicBezTo>
                          <a:pt x="1175411" y="1138534"/>
                          <a:pt x="957390" y="1164516"/>
                          <a:pt x="720652" y="1145755"/>
                        </a:cubicBezTo>
                        <a:cubicBezTo>
                          <a:pt x="483914" y="1126994"/>
                          <a:pt x="328567" y="1132729"/>
                          <a:pt x="190963" y="1145755"/>
                        </a:cubicBezTo>
                        <a:cubicBezTo>
                          <a:pt x="76206" y="1147281"/>
                          <a:pt x="-5630" y="1056373"/>
                          <a:pt x="0" y="954792"/>
                        </a:cubicBezTo>
                        <a:cubicBezTo>
                          <a:pt x="-7708" y="762122"/>
                          <a:pt x="4434" y="660787"/>
                          <a:pt x="0" y="565239"/>
                        </a:cubicBezTo>
                        <a:cubicBezTo>
                          <a:pt x="-4434" y="469691"/>
                          <a:pt x="8619" y="293560"/>
                          <a:pt x="0" y="190963"/>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597C03C6-3DBF-350A-C165-E287E9B7690D}"/>
              </a:ext>
            </a:extLst>
          </p:cNvPr>
          <p:cNvSpPr>
            <a:spLocks noChangeAspect="1"/>
          </p:cNvSpPr>
          <p:nvPr/>
        </p:nvSpPr>
        <p:spPr>
          <a:xfrm>
            <a:off x="8832378" y="1228224"/>
            <a:ext cx="1140388" cy="365760"/>
          </a:xfrm>
          <a:prstGeom prst="ellipse">
            <a:avLst/>
          </a:prstGeom>
          <a:solidFill>
            <a:srgbClr val="FFFFFF">
              <a:alpha val="50196"/>
            </a:srgbClr>
          </a:solidFill>
          <a:ln w="38100">
            <a:solidFill>
              <a:schemeClr val="tx1"/>
            </a:solidFill>
            <a:extLst>
              <a:ext uri="{C807C97D-BFC1-408E-A445-0C87EB9F89A2}">
                <ask:lineSketchStyleProps xmlns:ask="http://schemas.microsoft.com/office/drawing/2018/sketchyshapes" sd="1219033472">
                  <a:custGeom>
                    <a:avLst/>
                    <a:gdLst>
                      <a:gd name="connsiteX0" fmla="*/ 0 w 429653"/>
                      <a:gd name="connsiteY0" fmla="*/ 214827 h 429653"/>
                      <a:gd name="connsiteX1" fmla="*/ 214827 w 429653"/>
                      <a:gd name="connsiteY1" fmla="*/ 0 h 429653"/>
                      <a:gd name="connsiteX2" fmla="*/ 429654 w 429653"/>
                      <a:gd name="connsiteY2" fmla="*/ 214827 h 429653"/>
                      <a:gd name="connsiteX3" fmla="*/ 214827 w 429653"/>
                      <a:gd name="connsiteY3" fmla="*/ 429654 h 429653"/>
                      <a:gd name="connsiteX4" fmla="*/ 0 w 429653"/>
                      <a:gd name="connsiteY4" fmla="*/ 214827 h 429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9653" h="429653" extrusionOk="0">
                        <a:moveTo>
                          <a:pt x="0" y="214827"/>
                        </a:moveTo>
                        <a:cubicBezTo>
                          <a:pt x="-20065" y="83804"/>
                          <a:pt x="83810" y="4643"/>
                          <a:pt x="214827" y="0"/>
                        </a:cubicBezTo>
                        <a:cubicBezTo>
                          <a:pt x="340440" y="1467"/>
                          <a:pt x="405564" y="96947"/>
                          <a:pt x="429654" y="214827"/>
                        </a:cubicBezTo>
                        <a:cubicBezTo>
                          <a:pt x="418122" y="344734"/>
                          <a:pt x="330764" y="444627"/>
                          <a:pt x="214827" y="429654"/>
                        </a:cubicBezTo>
                        <a:cubicBezTo>
                          <a:pt x="82471" y="422153"/>
                          <a:pt x="10478" y="338479"/>
                          <a:pt x="0" y="214827"/>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dirty="0">
                <a:solidFill>
                  <a:schemeClr val="tx1"/>
                </a:solidFill>
                <a:latin typeface="Arial" panose="020B0604020202020204" pitchFamily="34" charset="0"/>
                <a:cs typeface="Arial" panose="020B0604020202020204" pitchFamily="34" charset="0"/>
              </a:rPr>
              <a:t>5.2.4</a:t>
            </a:r>
          </a:p>
        </p:txBody>
      </p:sp>
      <p:sp>
        <p:nvSpPr>
          <p:cNvPr id="22" name="TextBox 21">
            <a:extLst>
              <a:ext uri="{FF2B5EF4-FFF2-40B4-BE49-F238E27FC236}">
                <a16:creationId xmlns:a16="http://schemas.microsoft.com/office/drawing/2014/main" id="{96D9DECB-8A2A-53A4-A26A-987128751638}"/>
              </a:ext>
            </a:extLst>
          </p:cNvPr>
          <p:cNvSpPr txBox="1"/>
          <p:nvPr/>
        </p:nvSpPr>
        <p:spPr>
          <a:xfrm>
            <a:off x="9972766" y="1224652"/>
            <a:ext cx="1999282" cy="369332"/>
          </a:xfrm>
          <a:prstGeom prst="rect">
            <a:avLst/>
          </a:prstGeom>
          <a:solidFill>
            <a:srgbClr val="FFFFFF">
              <a:alpha val="49412"/>
            </a:srgbClr>
          </a:solidFill>
        </p:spPr>
        <p:txBody>
          <a:bodyPr wrap="square" rtlCol="0">
            <a:spAutoFit/>
          </a:bodyPr>
          <a:lstStyle/>
          <a:p>
            <a:r>
              <a:rPr lang="en-US" dirty="0">
                <a:latin typeface="Arial" panose="020B0604020202020204" pitchFamily="34" charset="0"/>
                <a:cs typeface="Arial" panose="020B0604020202020204" pitchFamily="34" charset="0"/>
              </a:rPr>
              <a:t>Add substituents</a:t>
            </a:r>
          </a:p>
        </p:txBody>
      </p:sp>
      <p:sp>
        <p:nvSpPr>
          <p:cNvPr id="23" name="Rounded Rectangle 22">
            <a:extLst>
              <a:ext uri="{FF2B5EF4-FFF2-40B4-BE49-F238E27FC236}">
                <a16:creationId xmlns:a16="http://schemas.microsoft.com/office/drawing/2014/main" id="{0C993831-6D54-C145-A563-78A7D6BEE258}"/>
              </a:ext>
            </a:extLst>
          </p:cNvPr>
          <p:cNvSpPr/>
          <p:nvPr/>
        </p:nvSpPr>
        <p:spPr>
          <a:xfrm>
            <a:off x="8419990" y="5981317"/>
            <a:ext cx="1246523" cy="400231"/>
          </a:xfrm>
          <a:prstGeom prst="roundRect">
            <a:avLst/>
          </a:prstGeom>
          <a:noFill/>
          <a:ln w="38100">
            <a:solidFill>
              <a:srgbClr val="C00000"/>
            </a:solidFill>
            <a:extLst>
              <a:ext uri="{C807C97D-BFC1-408E-A445-0C87EB9F89A2}">
                <ask:lineSketchStyleProps xmlns:ask="http://schemas.microsoft.com/office/drawing/2018/sketchyshapes" sd="1219033472">
                  <a:custGeom>
                    <a:avLst/>
                    <a:gdLst>
                      <a:gd name="connsiteX0" fmla="*/ 0 w 2588963"/>
                      <a:gd name="connsiteY0" fmla="*/ 190963 h 1145755"/>
                      <a:gd name="connsiteX1" fmla="*/ 190963 w 2588963"/>
                      <a:gd name="connsiteY1" fmla="*/ 0 h 1145755"/>
                      <a:gd name="connsiteX2" fmla="*/ 786863 w 2588963"/>
                      <a:gd name="connsiteY2" fmla="*/ 0 h 1145755"/>
                      <a:gd name="connsiteX3" fmla="*/ 1316552 w 2588963"/>
                      <a:gd name="connsiteY3" fmla="*/ 0 h 1145755"/>
                      <a:gd name="connsiteX4" fmla="*/ 1824170 w 2588963"/>
                      <a:gd name="connsiteY4" fmla="*/ 0 h 1145755"/>
                      <a:gd name="connsiteX5" fmla="*/ 2398000 w 2588963"/>
                      <a:gd name="connsiteY5" fmla="*/ 0 h 1145755"/>
                      <a:gd name="connsiteX6" fmla="*/ 2588963 w 2588963"/>
                      <a:gd name="connsiteY6" fmla="*/ 190963 h 1145755"/>
                      <a:gd name="connsiteX7" fmla="*/ 2588963 w 2588963"/>
                      <a:gd name="connsiteY7" fmla="*/ 572878 h 1145755"/>
                      <a:gd name="connsiteX8" fmla="*/ 2588963 w 2588963"/>
                      <a:gd name="connsiteY8" fmla="*/ 954792 h 1145755"/>
                      <a:gd name="connsiteX9" fmla="*/ 2398000 w 2588963"/>
                      <a:gd name="connsiteY9" fmla="*/ 1145755 h 1145755"/>
                      <a:gd name="connsiteX10" fmla="*/ 1846241 w 2588963"/>
                      <a:gd name="connsiteY10" fmla="*/ 1145755 h 1145755"/>
                      <a:gd name="connsiteX11" fmla="*/ 1316552 w 2588963"/>
                      <a:gd name="connsiteY11" fmla="*/ 1145755 h 1145755"/>
                      <a:gd name="connsiteX12" fmla="*/ 720652 w 2588963"/>
                      <a:gd name="connsiteY12" fmla="*/ 1145755 h 1145755"/>
                      <a:gd name="connsiteX13" fmla="*/ 190963 w 2588963"/>
                      <a:gd name="connsiteY13" fmla="*/ 1145755 h 1145755"/>
                      <a:gd name="connsiteX14" fmla="*/ 0 w 2588963"/>
                      <a:gd name="connsiteY14" fmla="*/ 954792 h 1145755"/>
                      <a:gd name="connsiteX15" fmla="*/ 0 w 2588963"/>
                      <a:gd name="connsiteY15" fmla="*/ 565239 h 1145755"/>
                      <a:gd name="connsiteX16" fmla="*/ 0 w 2588963"/>
                      <a:gd name="connsiteY16" fmla="*/ 190963 h 1145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88963" h="1145755" extrusionOk="0">
                        <a:moveTo>
                          <a:pt x="0" y="190963"/>
                        </a:moveTo>
                        <a:cubicBezTo>
                          <a:pt x="-19642" y="73381"/>
                          <a:pt x="63810" y="8139"/>
                          <a:pt x="190963" y="0"/>
                        </a:cubicBezTo>
                        <a:cubicBezTo>
                          <a:pt x="404701" y="16488"/>
                          <a:pt x="631357" y="25744"/>
                          <a:pt x="786863" y="0"/>
                        </a:cubicBezTo>
                        <a:cubicBezTo>
                          <a:pt x="942369" y="-25744"/>
                          <a:pt x="1108026" y="12593"/>
                          <a:pt x="1316552" y="0"/>
                        </a:cubicBezTo>
                        <a:cubicBezTo>
                          <a:pt x="1525078" y="-12593"/>
                          <a:pt x="1600126" y="21846"/>
                          <a:pt x="1824170" y="0"/>
                        </a:cubicBezTo>
                        <a:cubicBezTo>
                          <a:pt x="2048214" y="-21846"/>
                          <a:pt x="2250978" y="2646"/>
                          <a:pt x="2398000" y="0"/>
                        </a:cubicBezTo>
                        <a:cubicBezTo>
                          <a:pt x="2512083" y="-17734"/>
                          <a:pt x="2586178" y="85071"/>
                          <a:pt x="2588963" y="190963"/>
                        </a:cubicBezTo>
                        <a:cubicBezTo>
                          <a:pt x="2576471" y="333635"/>
                          <a:pt x="2602058" y="423114"/>
                          <a:pt x="2588963" y="572878"/>
                        </a:cubicBezTo>
                        <a:cubicBezTo>
                          <a:pt x="2575868" y="722642"/>
                          <a:pt x="2589192" y="859236"/>
                          <a:pt x="2588963" y="954792"/>
                        </a:cubicBezTo>
                        <a:cubicBezTo>
                          <a:pt x="2609461" y="1065186"/>
                          <a:pt x="2491436" y="1143809"/>
                          <a:pt x="2398000" y="1145755"/>
                        </a:cubicBezTo>
                        <a:cubicBezTo>
                          <a:pt x="2160851" y="1134117"/>
                          <a:pt x="2066390" y="1155217"/>
                          <a:pt x="1846241" y="1145755"/>
                        </a:cubicBezTo>
                        <a:cubicBezTo>
                          <a:pt x="1626092" y="1136293"/>
                          <a:pt x="1457693" y="1152976"/>
                          <a:pt x="1316552" y="1145755"/>
                        </a:cubicBezTo>
                        <a:cubicBezTo>
                          <a:pt x="1175411" y="1138534"/>
                          <a:pt x="957390" y="1164516"/>
                          <a:pt x="720652" y="1145755"/>
                        </a:cubicBezTo>
                        <a:cubicBezTo>
                          <a:pt x="483914" y="1126994"/>
                          <a:pt x="328567" y="1132729"/>
                          <a:pt x="190963" y="1145755"/>
                        </a:cubicBezTo>
                        <a:cubicBezTo>
                          <a:pt x="76206" y="1147281"/>
                          <a:pt x="-5630" y="1056373"/>
                          <a:pt x="0" y="954792"/>
                        </a:cubicBezTo>
                        <a:cubicBezTo>
                          <a:pt x="-7708" y="762122"/>
                          <a:pt x="4434" y="660787"/>
                          <a:pt x="0" y="565239"/>
                        </a:cubicBezTo>
                        <a:cubicBezTo>
                          <a:pt x="-4434" y="469691"/>
                          <a:pt x="8619" y="293560"/>
                          <a:pt x="0" y="190963"/>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Oval 23">
            <a:extLst>
              <a:ext uri="{FF2B5EF4-FFF2-40B4-BE49-F238E27FC236}">
                <a16:creationId xmlns:a16="http://schemas.microsoft.com/office/drawing/2014/main" id="{D61F05C4-0E3D-CE25-1C76-7F38DF3D60E3}"/>
              </a:ext>
            </a:extLst>
          </p:cNvPr>
          <p:cNvSpPr>
            <a:spLocks noChangeAspect="1"/>
          </p:cNvSpPr>
          <p:nvPr/>
        </p:nvSpPr>
        <p:spPr>
          <a:xfrm>
            <a:off x="8419990" y="5457704"/>
            <a:ext cx="1140388" cy="365760"/>
          </a:xfrm>
          <a:prstGeom prst="ellipse">
            <a:avLst/>
          </a:prstGeom>
          <a:solidFill>
            <a:srgbClr val="FFFFFF">
              <a:alpha val="50196"/>
            </a:srgbClr>
          </a:solidFill>
          <a:ln w="38100">
            <a:solidFill>
              <a:srgbClr val="C00000"/>
            </a:solidFill>
            <a:extLst>
              <a:ext uri="{C807C97D-BFC1-408E-A445-0C87EB9F89A2}">
                <ask:lineSketchStyleProps xmlns:ask="http://schemas.microsoft.com/office/drawing/2018/sketchyshapes" sd="1219033472">
                  <a:custGeom>
                    <a:avLst/>
                    <a:gdLst>
                      <a:gd name="connsiteX0" fmla="*/ 0 w 429653"/>
                      <a:gd name="connsiteY0" fmla="*/ 214827 h 429653"/>
                      <a:gd name="connsiteX1" fmla="*/ 214827 w 429653"/>
                      <a:gd name="connsiteY1" fmla="*/ 0 h 429653"/>
                      <a:gd name="connsiteX2" fmla="*/ 429654 w 429653"/>
                      <a:gd name="connsiteY2" fmla="*/ 214827 h 429653"/>
                      <a:gd name="connsiteX3" fmla="*/ 214827 w 429653"/>
                      <a:gd name="connsiteY3" fmla="*/ 429654 h 429653"/>
                      <a:gd name="connsiteX4" fmla="*/ 0 w 429653"/>
                      <a:gd name="connsiteY4" fmla="*/ 214827 h 429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9653" h="429653" extrusionOk="0">
                        <a:moveTo>
                          <a:pt x="0" y="214827"/>
                        </a:moveTo>
                        <a:cubicBezTo>
                          <a:pt x="-20065" y="83804"/>
                          <a:pt x="83810" y="4643"/>
                          <a:pt x="214827" y="0"/>
                        </a:cubicBezTo>
                        <a:cubicBezTo>
                          <a:pt x="340440" y="1467"/>
                          <a:pt x="405564" y="96947"/>
                          <a:pt x="429654" y="214827"/>
                        </a:cubicBezTo>
                        <a:cubicBezTo>
                          <a:pt x="418122" y="344734"/>
                          <a:pt x="330764" y="444627"/>
                          <a:pt x="214827" y="429654"/>
                        </a:cubicBezTo>
                        <a:cubicBezTo>
                          <a:pt x="82471" y="422153"/>
                          <a:pt x="10478" y="338479"/>
                          <a:pt x="0" y="214827"/>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dirty="0">
                <a:solidFill>
                  <a:srgbClr val="C00000"/>
                </a:solidFill>
                <a:latin typeface="Arial" panose="020B0604020202020204" pitchFamily="34" charset="0"/>
                <a:cs typeface="Arial" panose="020B0604020202020204" pitchFamily="34" charset="0"/>
              </a:rPr>
              <a:t>5.2.5</a:t>
            </a:r>
          </a:p>
        </p:txBody>
      </p:sp>
      <p:sp>
        <p:nvSpPr>
          <p:cNvPr id="25" name="TextBox 24">
            <a:extLst>
              <a:ext uri="{FF2B5EF4-FFF2-40B4-BE49-F238E27FC236}">
                <a16:creationId xmlns:a16="http://schemas.microsoft.com/office/drawing/2014/main" id="{3E3F4DEF-E86F-D5D6-9903-632166D4BDCD}"/>
              </a:ext>
            </a:extLst>
          </p:cNvPr>
          <p:cNvSpPr txBox="1"/>
          <p:nvPr/>
        </p:nvSpPr>
        <p:spPr>
          <a:xfrm>
            <a:off x="9657132" y="5434458"/>
            <a:ext cx="1745325" cy="369332"/>
          </a:xfrm>
          <a:prstGeom prst="rect">
            <a:avLst/>
          </a:prstGeom>
          <a:solidFill>
            <a:srgbClr val="FFFFFF">
              <a:alpha val="49412"/>
            </a:srgbClr>
          </a:solidFill>
        </p:spPr>
        <p:txBody>
          <a:bodyPr wrap="square" rtlCol="0">
            <a:spAutoFit/>
          </a:bodyPr>
          <a:lstStyle/>
          <a:p>
            <a:r>
              <a:rPr lang="en-US" dirty="0">
                <a:solidFill>
                  <a:srgbClr val="C00000"/>
                </a:solidFill>
                <a:latin typeface="Arial" panose="020B0604020202020204" pitchFamily="34" charset="0"/>
                <a:cs typeface="Arial" panose="020B0604020202020204" pitchFamily="34" charset="0"/>
              </a:rPr>
              <a:t>Finish drawing</a:t>
            </a:r>
          </a:p>
        </p:txBody>
      </p:sp>
      <p:sp>
        <p:nvSpPr>
          <p:cNvPr id="28" name="Oval 27">
            <a:extLst>
              <a:ext uri="{FF2B5EF4-FFF2-40B4-BE49-F238E27FC236}">
                <a16:creationId xmlns:a16="http://schemas.microsoft.com/office/drawing/2014/main" id="{0F728B72-4693-8AA6-A410-4B00A5948B96}"/>
              </a:ext>
            </a:extLst>
          </p:cNvPr>
          <p:cNvSpPr>
            <a:spLocks noChangeAspect="1"/>
          </p:cNvSpPr>
          <p:nvPr/>
        </p:nvSpPr>
        <p:spPr>
          <a:xfrm>
            <a:off x="172913" y="2922121"/>
            <a:ext cx="1169423" cy="286646"/>
          </a:xfrm>
          <a:prstGeom prst="ellipse">
            <a:avLst/>
          </a:prstGeom>
          <a:solidFill>
            <a:srgbClr val="FFFFFF">
              <a:alpha val="50196"/>
            </a:srgbClr>
          </a:solidFill>
          <a:ln w="38100">
            <a:solidFill>
              <a:srgbClr val="C00000"/>
            </a:solidFill>
            <a:extLst>
              <a:ext uri="{C807C97D-BFC1-408E-A445-0C87EB9F89A2}">
                <ask:lineSketchStyleProps xmlns:ask="http://schemas.microsoft.com/office/drawing/2018/sketchyshapes" sd="1219033472">
                  <a:custGeom>
                    <a:avLst/>
                    <a:gdLst>
                      <a:gd name="connsiteX0" fmla="*/ 0 w 429653"/>
                      <a:gd name="connsiteY0" fmla="*/ 214827 h 429653"/>
                      <a:gd name="connsiteX1" fmla="*/ 214827 w 429653"/>
                      <a:gd name="connsiteY1" fmla="*/ 0 h 429653"/>
                      <a:gd name="connsiteX2" fmla="*/ 429654 w 429653"/>
                      <a:gd name="connsiteY2" fmla="*/ 214827 h 429653"/>
                      <a:gd name="connsiteX3" fmla="*/ 214827 w 429653"/>
                      <a:gd name="connsiteY3" fmla="*/ 429654 h 429653"/>
                      <a:gd name="connsiteX4" fmla="*/ 0 w 429653"/>
                      <a:gd name="connsiteY4" fmla="*/ 214827 h 429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9653" h="429653" extrusionOk="0">
                        <a:moveTo>
                          <a:pt x="0" y="214827"/>
                        </a:moveTo>
                        <a:cubicBezTo>
                          <a:pt x="-20065" y="83804"/>
                          <a:pt x="83810" y="4643"/>
                          <a:pt x="214827" y="0"/>
                        </a:cubicBezTo>
                        <a:cubicBezTo>
                          <a:pt x="340440" y="1467"/>
                          <a:pt x="405564" y="96947"/>
                          <a:pt x="429654" y="214827"/>
                        </a:cubicBezTo>
                        <a:cubicBezTo>
                          <a:pt x="418122" y="344734"/>
                          <a:pt x="330764" y="444627"/>
                          <a:pt x="214827" y="429654"/>
                        </a:cubicBezTo>
                        <a:cubicBezTo>
                          <a:pt x="82471" y="422153"/>
                          <a:pt x="10478" y="338479"/>
                          <a:pt x="0" y="214827"/>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C00000"/>
                </a:solidFill>
                <a:latin typeface="Arial" panose="020B0604020202020204" pitchFamily="34" charset="0"/>
                <a:cs typeface="Arial" panose="020B0604020202020204" pitchFamily="34" charset="0"/>
              </a:rPr>
              <a:t>5.2.3.1</a:t>
            </a:r>
          </a:p>
        </p:txBody>
      </p:sp>
      <p:sp>
        <p:nvSpPr>
          <p:cNvPr id="29" name="TextBox 28">
            <a:extLst>
              <a:ext uri="{FF2B5EF4-FFF2-40B4-BE49-F238E27FC236}">
                <a16:creationId xmlns:a16="http://schemas.microsoft.com/office/drawing/2014/main" id="{8569CB0B-47F2-21C5-FAD5-FBA87BB440B2}"/>
              </a:ext>
            </a:extLst>
          </p:cNvPr>
          <p:cNvSpPr txBox="1"/>
          <p:nvPr/>
        </p:nvSpPr>
        <p:spPr>
          <a:xfrm>
            <a:off x="1405641" y="2880778"/>
            <a:ext cx="3108757" cy="369332"/>
          </a:xfrm>
          <a:prstGeom prst="rect">
            <a:avLst/>
          </a:prstGeom>
          <a:solidFill>
            <a:srgbClr val="FFFFFF">
              <a:alpha val="49412"/>
            </a:srgbClr>
          </a:solidFill>
        </p:spPr>
        <p:txBody>
          <a:bodyPr wrap="square" rtlCol="0">
            <a:spAutoFit/>
          </a:bodyPr>
          <a:lstStyle/>
          <a:p>
            <a:r>
              <a:rPr lang="en-US" dirty="0">
                <a:solidFill>
                  <a:srgbClr val="C00000"/>
                </a:solidFill>
                <a:latin typeface="Arial" panose="020B0604020202020204" pitchFamily="34" charset="0"/>
                <a:cs typeface="Arial" panose="020B0604020202020204" pitchFamily="34" charset="0"/>
              </a:rPr>
              <a:t>Select linkage and anomer</a:t>
            </a:r>
          </a:p>
        </p:txBody>
      </p:sp>
      <p:sp>
        <p:nvSpPr>
          <p:cNvPr id="30" name="Arc 29">
            <a:extLst>
              <a:ext uri="{FF2B5EF4-FFF2-40B4-BE49-F238E27FC236}">
                <a16:creationId xmlns:a16="http://schemas.microsoft.com/office/drawing/2014/main" id="{C0EED033-617C-3869-6D0B-3687E39E0476}"/>
              </a:ext>
            </a:extLst>
          </p:cNvPr>
          <p:cNvSpPr/>
          <p:nvPr/>
        </p:nvSpPr>
        <p:spPr>
          <a:xfrm flipV="1">
            <a:off x="-419963" y="1797459"/>
            <a:ext cx="5468973" cy="1583165"/>
          </a:xfrm>
          <a:prstGeom prst="arc">
            <a:avLst>
              <a:gd name="adj1" fmla="val 16200000"/>
              <a:gd name="adj2" fmla="val 21411900"/>
            </a:avLst>
          </a:prstGeom>
          <a:ln>
            <a:solidFill>
              <a:srgbClr val="C00000"/>
            </a:solidFill>
            <a:headEnd type="triangle"/>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1" name="Rounded Rectangle 30">
            <a:extLst>
              <a:ext uri="{FF2B5EF4-FFF2-40B4-BE49-F238E27FC236}">
                <a16:creationId xmlns:a16="http://schemas.microsoft.com/office/drawing/2014/main" id="{C787F717-FCD4-F7C3-5BC2-DDACB27F05C9}"/>
              </a:ext>
            </a:extLst>
          </p:cNvPr>
          <p:cNvSpPr/>
          <p:nvPr/>
        </p:nvSpPr>
        <p:spPr>
          <a:xfrm>
            <a:off x="1309067" y="5433777"/>
            <a:ext cx="260259" cy="268663"/>
          </a:xfrm>
          <a:prstGeom prst="roundRect">
            <a:avLst/>
          </a:prstGeom>
          <a:noFill/>
          <a:ln w="38100">
            <a:solidFill>
              <a:srgbClr val="C00000"/>
            </a:solidFill>
            <a:extLst>
              <a:ext uri="{C807C97D-BFC1-408E-A445-0C87EB9F89A2}">
                <ask:lineSketchStyleProps xmlns:ask="http://schemas.microsoft.com/office/drawing/2018/sketchyshapes" sd="1219033472">
                  <a:custGeom>
                    <a:avLst/>
                    <a:gdLst>
                      <a:gd name="connsiteX0" fmla="*/ 0 w 2588963"/>
                      <a:gd name="connsiteY0" fmla="*/ 190963 h 1145755"/>
                      <a:gd name="connsiteX1" fmla="*/ 190963 w 2588963"/>
                      <a:gd name="connsiteY1" fmla="*/ 0 h 1145755"/>
                      <a:gd name="connsiteX2" fmla="*/ 786863 w 2588963"/>
                      <a:gd name="connsiteY2" fmla="*/ 0 h 1145755"/>
                      <a:gd name="connsiteX3" fmla="*/ 1316552 w 2588963"/>
                      <a:gd name="connsiteY3" fmla="*/ 0 h 1145755"/>
                      <a:gd name="connsiteX4" fmla="*/ 1824170 w 2588963"/>
                      <a:gd name="connsiteY4" fmla="*/ 0 h 1145755"/>
                      <a:gd name="connsiteX5" fmla="*/ 2398000 w 2588963"/>
                      <a:gd name="connsiteY5" fmla="*/ 0 h 1145755"/>
                      <a:gd name="connsiteX6" fmla="*/ 2588963 w 2588963"/>
                      <a:gd name="connsiteY6" fmla="*/ 190963 h 1145755"/>
                      <a:gd name="connsiteX7" fmla="*/ 2588963 w 2588963"/>
                      <a:gd name="connsiteY7" fmla="*/ 572878 h 1145755"/>
                      <a:gd name="connsiteX8" fmla="*/ 2588963 w 2588963"/>
                      <a:gd name="connsiteY8" fmla="*/ 954792 h 1145755"/>
                      <a:gd name="connsiteX9" fmla="*/ 2398000 w 2588963"/>
                      <a:gd name="connsiteY9" fmla="*/ 1145755 h 1145755"/>
                      <a:gd name="connsiteX10" fmla="*/ 1846241 w 2588963"/>
                      <a:gd name="connsiteY10" fmla="*/ 1145755 h 1145755"/>
                      <a:gd name="connsiteX11" fmla="*/ 1316552 w 2588963"/>
                      <a:gd name="connsiteY11" fmla="*/ 1145755 h 1145755"/>
                      <a:gd name="connsiteX12" fmla="*/ 720652 w 2588963"/>
                      <a:gd name="connsiteY12" fmla="*/ 1145755 h 1145755"/>
                      <a:gd name="connsiteX13" fmla="*/ 190963 w 2588963"/>
                      <a:gd name="connsiteY13" fmla="*/ 1145755 h 1145755"/>
                      <a:gd name="connsiteX14" fmla="*/ 0 w 2588963"/>
                      <a:gd name="connsiteY14" fmla="*/ 954792 h 1145755"/>
                      <a:gd name="connsiteX15" fmla="*/ 0 w 2588963"/>
                      <a:gd name="connsiteY15" fmla="*/ 565239 h 1145755"/>
                      <a:gd name="connsiteX16" fmla="*/ 0 w 2588963"/>
                      <a:gd name="connsiteY16" fmla="*/ 190963 h 1145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88963" h="1145755" extrusionOk="0">
                        <a:moveTo>
                          <a:pt x="0" y="190963"/>
                        </a:moveTo>
                        <a:cubicBezTo>
                          <a:pt x="-19642" y="73381"/>
                          <a:pt x="63810" y="8139"/>
                          <a:pt x="190963" y="0"/>
                        </a:cubicBezTo>
                        <a:cubicBezTo>
                          <a:pt x="404701" y="16488"/>
                          <a:pt x="631357" y="25744"/>
                          <a:pt x="786863" y="0"/>
                        </a:cubicBezTo>
                        <a:cubicBezTo>
                          <a:pt x="942369" y="-25744"/>
                          <a:pt x="1108026" y="12593"/>
                          <a:pt x="1316552" y="0"/>
                        </a:cubicBezTo>
                        <a:cubicBezTo>
                          <a:pt x="1525078" y="-12593"/>
                          <a:pt x="1600126" y="21846"/>
                          <a:pt x="1824170" y="0"/>
                        </a:cubicBezTo>
                        <a:cubicBezTo>
                          <a:pt x="2048214" y="-21846"/>
                          <a:pt x="2250978" y="2646"/>
                          <a:pt x="2398000" y="0"/>
                        </a:cubicBezTo>
                        <a:cubicBezTo>
                          <a:pt x="2512083" y="-17734"/>
                          <a:pt x="2586178" y="85071"/>
                          <a:pt x="2588963" y="190963"/>
                        </a:cubicBezTo>
                        <a:cubicBezTo>
                          <a:pt x="2576471" y="333635"/>
                          <a:pt x="2602058" y="423114"/>
                          <a:pt x="2588963" y="572878"/>
                        </a:cubicBezTo>
                        <a:cubicBezTo>
                          <a:pt x="2575868" y="722642"/>
                          <a:pt x="2589192" y="859236"/>
                          <a:pt x="2588963" y="954792"/>
                        </a:cubicBezTo>
                        <a:cubicBezTo>
                          <a:pt x="2609461" y="1065186"/>
                          <a:pt x="2491436" y="1143809"/>
                          <a:pt x="2398000" y="1145755"/>
                        </a:cubicBezTo>
                        <a:cubicBezTo>
                          <a:pt x="2160851" y="1134117"/>
                          <a:pt x="2066390" y="1155217"/>
                          <a:pt x="1846241" y="1145755"/>
                        </a:cubicBezTo>
                        <a:cubicBezTo>
                          <a:pt x="1626092" y="1136293"/>
                          <a:pt x="1457693" y="1152976"/>
                          <a:pt x="1316552" y="1145755"/>
                        </a:cubicBezTo>
                        <a:cubicBezTo>
                          <a:pt x="1175411" y="1138534"/>
                          <a:pt x="957390" y="1164516"/>
                          <a:pt x="720652" y="1145755"/>
                        </a:cubicBezTo>
                        <a:cubicBezTo>
                          <a:pt x="483914" y="1126994"/>
                          <a:pt x="328567" y="1132729"/>
                          <a:pt x="190963" y="1145755"/>
                        </a:cubicBezTo>
                        <a:cubicBezTo>
                          <a:pt x="76206" y="1147281"/>
                          <a:pt x="-5630" y="1056373"/>
                          <a:pt x="0" y="954792"/>
                        </a:cubicBezTo>
                        <a:cubicBezTo>
                          <a:pt x="-7708" y="762122"/>
                          <a:pt x="4434" y="660787"/>
                          <a:pt x="0" y="565239"/>
                        </a:cubicBezTo>
                        <a:cubicBezTo>
                          <a:pt x="-4434" y="469691"/>
                          <a:pt x="8619" y="293560"/>
                          <a:pt x="0" y="190963"/>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BAF3EFC5-833D-A6D3-95AC-260784A0B659}"/>
              </a:ext>
            </a:extLst>
          </p:cNvPr>
          <p:cNvSpPr>
            <a:spLocks noChangeAspect="1"/>
          </p:cNvSpPr>
          <p:nvPr/>
        </p:nvSpPr>
        <p:spPr>
          <a:xfrm>
            <a:off x="849054" y="5884261"/>
            <a:ext cx="1169423" cy="286646"/>
          </a:xfrm>
          <a:prstGeom prst="ellipse">
            <a:avLst/>
          </a:prstGeom>
          <a:solidFill>
            <a:srgbClr val="FFFFFF">
              <a:alpha val="50196"/>
            </a:srgbClr>
          </a:solidFill>
          <a:ln w="38100">
            <a:solidFill>
              <a:srgbClr val="C00000"/>
            </a:solidFill>
            <a:extLst>
              <a:ext uri="{C807C97D-BFC1-408E-A445-0C87EB9F89A2}">
                <ask:lineSketchStyleProps xmlns:ask="http://schemas.microsoft.com/office/drawing/2018/sketchyshapes" sd="1219033472">
                  <a:custGeom>
                    <a:avLst/>
                    <a:gdLst>
                      <a:gd name="connsiteX0" fmla="*/ 0 w 429653"/>
                      <a:gd name="connsiteY0" fmla="*/ 214827 h 429653"/>
                      <a:gd name="connsiteX1" fmla="*/ 214827 w 429653"/>
                      <a:gd name="connsiteY1" fmla="*/ 0 h 429653"/>
                      <a:gd name="connsiteX2" fmla="*/ 429654 w 429653"/>
                      <a:gd name="connsiteY2" fmla="*/ 214827 h 429653"/>
                      <a:gd name="connsiteX3" fmla="*/ 214827 w 429653"/>
                      <a:gd name="connsiteY3" fmla="*/ 429654 h 429653"/>
                      <a:gd name="connsiteX4" fmla="*/ 0 w 429653"/>
                      <a:gd name="connsiteY4" fmla="*/ 214827 h 429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9653" h="429653" extrusionOk="0">
                        <a:moveTo>
                          <a:pt x="0" y="214827"/>
                        </a:moveTo>
                        <a:cubicBezTo>
                          <a:pt x="-20065" y="83804"/>
                          <a:pt x="83810" y="4643"/>
                          <a:pt x="214827" y="0"/>
                        </a:cubicBezTo>
                        <a:cubicBezTo>
                          <a:pt x="340440" y="1467"/>
                          <a:pt x="405564" y="96947"/>
                          <a:pt x="429654" y="214827"/>
                        </a:cubicBezTo>
                        <a:cubicBezTo>
                          <a:pt x="418122" y="344734"/>
                          <a:pt x="330764" y="444627"/>
                          <a:pt x="214827" y="429654"/>
                        </a:cubicBezTo>
                        <a:cubicBezTo>
                          <a:pt x="82471" y="422153"/>
                          <a:pt x="10478" y="338479"/>
                          <a:pt x="0" y="214827"/>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C00000"/>
                </a:solidFill>
                <a:latin typeface="Arial" panose="020B0604020202020204" pitchFamily="34" charset="0"/>
                <a:cs typeface="Arial" panose="020B0604020202020204" pitchFamily="34" charset="0"/>
              </a:rPr>
              <a:t>5.2.3.2</a:t>
            </a:r>
          </a:p>
        </p:txBody>
      </p:sp>
      <p:sp>
        <p:nvSpPr>
          <p:cNvPr id="33" name="TextBox 32">
            <a:extLst>
              <a:ext uri="{FF2B5EF4-FFF2-40B4-BE49-F238E27FC236}">
                <a16:creationId xmlns:a16="http://schemas.microsoft.com/office/drawing/2014/main" id="{F58C29F2-4139-3E22-1CE9-2A466DB2BB70}"/>
              </a:ext>
            </a:extLst>
          </p:cNvPr>
          <p:cNvSpPr txBox="1"/>
          <p:nvPr/>
        </p:nvSpPr>
        <p:spPr>
          <a:xfrm>
            <a:off x="757477" y="6231704"/>
            <a:ext cx="3305808" cy="369332"/>
          </a:xfrm>
          <a:prstGeom prst="rect">
            <a:avLst/>
          </a:prstGeom>
          <a:solidFill>
            <a:srgbClr val="FFFFFF">
              <a:alpha val="49412"/>
            </a:srgbClr>
          </a:solidFill>
        </p:spPr>
        <p:txBody>
          <a:bodyPr wrap="square" rtlCol="0">
            <a:spAutoFit/>
          </a:bodyPr>
          <a:lstStyle/>
          <a:p>
            <a:r>
              <a:rPr lang="en-US" dirty="0">
                <a:solidFill>
                  <a:srgbClr val="C00000"/>
                </a:solidFill>
                <a:latin typeface="Arial" panose="020B0604020202020204" pitchFamily="34" charset="0"/>
                <a:cs typeface="Arial" panose="020B0604020202020204" pitchFamily="34" charset="0"/>
              </a:rPr>
              <a:t>Right click for isomer and ring</a:t>
            </a:r>
          </a:p>
        </p:txBody>
      </p:sp>
      <p:sp>
        <p:nvSpPr>
          <p:cNvPr id="34" name="Arc 33">
            <a:extLst>
              <a:ext uri="{FF2B5EF4-FFF2-40B4-BE49-F238E27FC236}">
                <a16:creationId xmlns:a16="http://schemas.microsoft.com/office/drawing/2014/main" id="{6B1A909C-05FD-6725-631B-C2DA8D90001B}"/>
              </a:ext>
            </a:extLst>
          </p:cNvPr>
          <p:cNvSpPr/>
          <p:nvPr/>
        </p:nvSpPr>
        <p:spPr>
          <a:xfrm rot="5400000" flipH="1" flipV="1">
            <a:off x="-13138" y="3570309"/>
            <a:ext cx="2372985" cy="1599803"/>
          </a:xfrm>
          <a:prstGeom prst="arc">
            <a:avLst>
              <a:gd name="adj1" fmla="val 10777955"/>
              <a:gd name="adj2" fmla="val 19131959"/>
            </a:avLst>
          </a:prstGeom>
          <a:ln>
            <a:solidFill>
              <a:srgbClr val="C00000"/>
            </a:solidFill>
            <a:headEnd type="triangle"/>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6" name="Rounded Rectangle 35">
            <a:extLst>
              <a:ext uri="{FF2B5EF4-FFF2-40B4-BE49-F238E27FC236}">
                <a16:creationId xmlns:a16="http://schemas.microsoft.com/office/drawing/2014/main" id="{43B064B5-358E-F1E3-6E6F-096417D1F070}"/>
              </a:ext>
            </a:extLst>
          </p:cNvPr>
          <p:cNvSpPr/>
          <p:nvPr/>
        </p:nvSpPr>
        <p:spPr>
          <a:xfrm>
            <a:off x="1599082" y="768176"/>
            <a:ext cx="225400" cy="207531"/>
          </a:xfrm>
          <a:prstGeom prst="roundRect">
            <a:avLst/>
          </a:prstGeom>
          <a:noFill/>
          <a:ln w="38100">
            <a:solidFill>
              <a:srgbClr val="C00000"/>
            </a:solidFill>
            <a:extLst>
              <a:ext uri="{C807C97D-BFC1-408E-A445-0C87EB9F89A2}">
                <ask:lineSketchStyleProps xmlns:ask="http://schemas.microsoft.com/office/drawing/2018/sketchyshapes" sd="1219033472">
                  <a:custGeom>
                    <a:avLst/>
                    <a:gdLst>
                      <a:gd name="connsiteX0" fmla="*/ 0 w 2588963"/>
                      <a:gd name="connsiteY0" fmla="*/ 190963 h 1145755"/>
                      <a:gd name="connsiteX1" fmla="*/ 190963 w 2588963"/>
                      <a:gd name="connsiteY1" fmla="*/ 0 h 1145755"/>
                      <a:gd name="connsiteX2" fmla="*/ 786863 w 2588963"/>
                      <a:gd name="connsiteY2" fmla="*/ 0 h 1145755"/>
                      <a:gd name="connsiteX3" fmla="*/ 1316552 w 2588963"/>
                      <a:gd name="connsiteY3" fmla="*/ 0 h 1145755"/>
                      <a:gd name="connsiteX4" fmla="*/ 1824170 w 2588963"/>
                      <a:gd name="connsiteY4" fmla="*/ 0 h 1145755"/>
                      <a:gd name="connsiteX5" fmla="*/ 2398000 w 2588963"/>
                      <a:gd name="connsiteY5" fmla="*/ 0 h 1145755"/>
                      <a:gd name="connsiteX6" fmla="*/ 2588963 w 2588963"/>
                      <a:gd name="connsiteY6" fmla="*/ 190963 h 1145755"/>
                      <a:gd name="connsiteX7" fmla="*/ 2588963 w 2588963"/>
                      <a:gd name="connsiteY7" fmla="*/ 572878 h 1145755"/>
                      <a:gd name="connsiteX8" fmla="*/ 2588963 w 2588963"/>
                      <a:gd name="connsiteY8" fmla="*/ 954792 h 1145755"/>
                      <a:gd name="connsiteX9" fmla="*/ 2398000 w 2588963"/>
                      <a:gd name="connsiteY9" fmla="*/ 1145755 h 1145755"/>
                      <a:gd name="connsiteX10" fmla="*/ 1846241 w 2588963"/>
                      <a:gd name="connsiteY10" fmla="*/ 1145755 h 1145755"/>
                      <a:gd name="connsiteX11" fmla="*/ 1316552 w 2588963"/>
                      <a:gd name="connsiteY11" fmla="*/ 1145755 h 1145755"/>
                      <a:gd name="connsiteX12" fmla="*/ 720652 w 2588963"/>
                      <a:gd name="connsiteY12" fmla="*/ 1145755 h 1145755"/>
                      <a:gd name="connsiteX13" fmla="*/ 190963 w 2588963"/>
                      <a:gd name="connsiteY13" fmla="*/ 1145755 h 1145755"/>
                      <a:gd name="connsiteX14" fmla="*/ 0 w 2588963"/>
                      <a:gd name="connsiteY14" fmla="*/ 954792 h 1145755"/>
                      <a:gd name="connsiteX15" fmla="*/ 0 w 2588963"/>
                      <a:gd name="connsiteY15" fmla="*/ 565239 h 1145755"/>
                      <a:gd name="connsiteX16" fmla="*/ 0 w 2588963"/>
                      <a:gd name="connsiteY16" fmla="*/ 190963 h 1145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88963" h="1145755" extrusionOk="0">
                        <a:moveTo>
                          <a:pt x="0" y="190963"/>
                        </a:moveTo>
                        <a:cubicBezTo>
                          <a:pt x="-19642" y="73381"/>
                          <a:pt x="63810" y="8139"/>
                          <a:pt x="190963" y="0"/>
                        </a:cubicBezTo>
                        <a:cubicBezTo>
                          <a:pt x="404701" y="16488"/>
                          <a:pt x="631357" y="25744"/>
                          <a:pt x="786863" y="0"/>
                        </a:cubicBezTo>
                        <a:cubicBezTo>
                          <a:pt x="942369" y="-25744"/>
                          <a:pt x="1108026" y="12593"/>
                          <a:pt x="1316552" y="0"/>
                        </a:cubicBezTo>
                        <a:cubicBezTo>
                          <a:pt x="1525078" y="-12593"/>
                          <a:pt x="1600126" y="21846"/>
                          <a:pt x="1824170" y="0"/>
                        </a:cubicBezTo>
                        <a:cubicBezTo>
                          <a:pt x="2048214" y="-21846"/>
                          <a:pt x="2250978" y="2646"/>
                          <a:pt x="2398000" y="0"/>
                        </a:cubicBezTo>
                        <a:cubicBezTo>
                          <a:pt x="2512083" y="-17734"/>
                          <a:pt x="2586178" y="85071"/>
                          <a:pt x="2588963" y="190963"/>
                        </a:cubicBezTo>
                        <a:cubicBezTo>
                          <a:pt x="2576471" y="333635"/>
                          <a:pt x="2602058" y="423114"/>
                          <a:pt x="2588963" y="572878"/>
                        </a:cubicBezTo>
                        <a:cubicBezTo>
                          <a:pt x="2575868" y="722642"/>
                          <a:pt x="2589192" y="859236"/>
                          <a:pt x="2588963" y="954792"/>
                        </a:cubicBezTo>
                        <a:cubicBezTo>
                          <a:pt x="2609461" y="1065186"/>
                          <a:pt x="2491436" y="1143809"/>
                          <a:pt x="2398000" y="1145755"/>
                        </a:cubicBezTo>
                        <a:cubicBezTo>
                          <a:pt x="2160851" y="1134117"/>
                          <a:pt x="2066390" y="1155217"/>
                          <a:pt x="1846241" y="1145755"/>
                        </a:cubicBezTo>
                        <a:cubicBezTo>
                          <a:pt x="1626092" y="1136293"/>
                          <a:pt x="1457693" y="1152976"/>
                          <a:pt x="1316552" y="1145755"/>
                        </a:cubicBezTo>
                        <a:cubicBezTo>
                          <a:pt x="1175411" y="1138534"/>
                          <a:pt x="957390" y="1164516"/>
                          <a:pt x="720652" y="1145755"/>
                        </a:cubicBezTo>
                        <a:cubicBezTo>
                          <a:pt x="483914" y="1126994"/>
                          <a:pt x="328567" y="1132729"/>
                          <a:pt x="190963" y="1145755"/>
                        </a:cubicBezTo>
                        <a:cubicBezTo>
                          <a:pt x="76206" y="1147281"/>
                          <a:pt x="-5630" y="1056373"/>
                          <a:pt x="0" y="954792"/>
                        </a:cubicBezTo>
                        <a:cubicBezTo>
                          <a:pt x="-7708" y="762122"/>
                          <a:pt x="4434" y="660787"/>
                          <a:pt x="0" y="565239"/>
                        </a:cubicBezTo>
                        <a:cubicBezTo>
                          <a:pt x="-4434" y="469691"/>
                          <a:pt x="8619" y="293560"/>
                          <a:pt x="0" y="190963"/>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8" name="Picture 37">
            <a:extLst>
              <a:ext uri="{FF2B5EF4-FFF2-40B4-BE49-F238E27FC236}">
                <a16:creationId xmlns:a16="http://schemas.microsoft.com/office/drawing/2014/main" id="{8DBA6BE8-64C5-EA24-21A1-3E76C3AD2B78}"/>
              </a:ext>
            </a:extLst>
          </p:cNvPr>
          <p:cNvPicPr>
            <a:picLocks noChangeAspect="1"/>
          </p:cNvPicPr>
          <p:nvPr/>
        </p:nvPicPr>
        <p:blipFill>
          <a:blip r:embed="rId8">
            <a:extLst>
              <a:ext uri="{28A0092B-C50C-407E-A947-70E740481C1C}">
                <a14:useLocalDpi xmlns:a14="http://schemas.microsoft.com/office/drawing/2010/main"/>
              </a:ext>
            </a:extLst>
          </a:blip>
          <a:srcRect/>
          <a:stretch>
            <a:fillRect/>
          </a:stretch>
        </p:blipFill>
        <p:spPr>
          <a:xfrm>
            <a:off x="1220305" y="3946628"/>
            <a:ext cx="1852567" cy="1366125"/>
          </a:xfrm>
          <a:prstGeom prst="rect">
            <a:avLst/>
          </a:prstGeom>
        </p:spPr>
      </p:pic>
      <p:sp>
        <p:nvSpPr>
          <p:cNvPr id="40" name="TextBox 39">
            <a:extLst>
              <a:ext uri="{FF2B5EF4-FFF2-40B4-BE49-F238E27FC236}">
                <a16:creationId xmlns:a16="http://schemas.microsoft.com/office/drawing/2014/main" id="{EF05FC3D-1FA4-CBEE-67FB-E9D0D644D4A2}"/>
              </a:ext>
            </a:extLst>
          </p:cNvPr>
          <p:cNvSpPr txBox="1"/>
          <p:nvPr/>
        </p:nvSpPr>
        <p:spPr>
          <a:xfrm>
            <a:off x="8265216" y="6426087"/>
            <a:ext cx="3871078" cy="369332"/>
          </a:xfrm>
          <a:prstGeom prst="rect">
            <a:avLst/>
          </a:prstGeom>
          <a:noFill/>
        </p:spPr>
        <p:txBody>
          <a:bodyPr wrap="square" rtlCol="0">
            <a:spAutoFit/>
          </a:bodyPr>
          <a:lstStyle/>
          <a:p>
            <a:pPr marL="228600" indent="-228600">
              <a:buFont typeface="Arial" panose="020B0604020202020204" pitchFamily="34" charset="0"/>
              <a:buChar char="•"/>
            </a:pPr>
            <a:r>
              <a:rPr lang="en-US" dirty="0">
                <a:solidFill>
                  <a:srgbClr val="C00000"/>
                </a:solidFill>
                <a:latin typeface="Arial" panose="020B0604020202020204" pitchFamily="34" charset="0"/>
                <a:cs typeface="Arial" panose="020B0604020202020204" pitchFamily="34" charset="0"/>
              </a:rPr>
              <a:t>This tutorial works for 5.3 as well</a:t>
            </a:r>
          </a:p>
        </p:txBody>
      </p:sp>
    </p:spTree>
    <p:extLst>
      <p:ext uri="{BB962C8B-B14F-4D97-AF65-F5344CB8AC3E}">
        <p14:creationId xmlns:p14="http://schemas.microsoft.com/office/powerpoint/2010/main" val="2108182011"/>
      </p:ext>
    </p:extLst>
  </p:cSld>
  <p:clrMapOvr>
    <a:masterClrMapping/>
  </p:clrMapOvr>
  <mc:AlternateContent xmlns:mc="http://schemas.openxmlformats.org/markup-compatibility/2006" xmlns:p14="http://schemas.microsoft.com/office/powerpoint/2010/main">
    <mc:Choice Requires="p14">
      <p:transition p14:dur="250">
        <p:push dir="u"/>
      </p:transition>
    </mc:Choice>
    <mc:Fallback xmlns="">
      <p:transition>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0"/>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4"/>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8"/>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9"/>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7"/>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7"/>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31"/>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32"/>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33"/>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34"/>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38"/>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21"/>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22"/>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20"/>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19"/>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23"/>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24"/>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25"/>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P spid="10" grpId="0" animBg="1"/>
      <p:bldP spid="11" grpId="0" animBg="1"/>
      <p:bldP spid="12"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8" grpId="0" animBg="1"/>
      <p:bldP spid="29" grpId="0" animBg="1"/>
      <p:bldP spid="30" grpId="0" animBg="1"/>
      <p:bldP spid="31" grpId="0" animBg="1"/>
      <p:bldP spid="32" grpId="0" animBg="1"/>
      <p:bldP spid="33" grpId="0" animBg="1"/>
      <p:bldP spid="34" grpId="0" animBg="1"/>
      <p:bldP spid="40"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21057</TotalTime>
  <Words>1547</Words>
  <Application>Microsoft Macintosh PowerPoint</Application>
  <PresentationFormat>Widescreen</PresentationFormat>
  <Paragraphs>197</Paragraphs>
  <Slides>20</Slides>
  <Notes>20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Aptos</vt:lpstr>
      <vt:lpstr>Aptos Display</vt:lpstr>
      <vt:lpstr>Arial</vt:lpstr>
      <vt:lpstr>Office Theme</vt:lpstr>
      <vt:lpstr>Modeling proteins only</vt:lpstr>
      <vt:lpstr>PowerPoint Presentation</vt:lpstr>
      <vt:lpstr>PowerPoint Presentation</vt:lpstr>
      <vt:lpstr>Modeling glycoproteins</vt:lpstr>
      <vt:lpstr>PowerPoint Presentation</vt:lpstr>
      <vt:lpstr>PowerPoint Presentation</vt:lpstr>
      <vt:lpstr>PowerPoint Presentation</vt:lpstr>
      <vt:lpstr>PowerPoint Presentation</vt:lpstr>
      <vt:lpstr>PowerPoint Presentation</vt:lpstr>
      <vt:lpstr>PowerPoint Presentation</vt:lpstr>
      <vt:lpstr>Modeling glycan as ligand</vt:lpstr>
      <vt:lpstr>PowerPoint Presentation</vt:lpstr>
      <vt:lpstr>PowerPoint Presentation</vt:lpstr>
      <vt:lpstr>PowerPoint Presentation</vt:lpstr>
      <vt:lpstr>Example of building B3GNT2 homodimer-Mn2+-UDP-GlcNAc-LNnT complex</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Chin Huang</dc:creator>
  <cp:lastModifiedBy>Chin Huang</cp:lastModifiedBy>
  <cp:revision>4</cp:revision>
  <cp:lastPrinted>2025-11-21T14:42:41Z</cp:lastPrinted>
  <dcterms:created xsi:type="dcterms:W3CDTF">2025-11-05T00:24:32Z</dcterms:created>
  <dcterms:modified xsi:type="dcterms:W3CDTF">2025-11-21T14:47:40Z</dcterms:modified>
</cp:coreProperties>
</file>